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616" r:id="rId2"/>
    <p:sldId id="607" r:id="rId3"/>
    <p:sldId id="617" r:id="rId4"/>
    <p:sldId id="476" r:id="rId5"/>
    <p:sldId id="531" r:id="rId6"/>
    <p:sldId id="532" r:id="rId7"/>
    <p:sldId id="533" r:id="rId8"/>
    <p:sldId id="608" r:id="rId9"/>
    <p:sldId id="609" r:id="rId10"/>
    <p:sldId id="610" r:id="rId11"/>
    <p:sldId id="535" r:id="rId12"/>
    <p:sldId id="612" r:id="rId13"/>
    <p:sldId id="613" r:id="rId14"/>
    <p:sldId id="614" r:id="rId15"/>
    <p:sldId id="615" r:id="rId16"/>
    <p:sldId id="587" r:id="rId17"/>
    <p:sldId id="590" r:id="rId18"/>
    <p:sldId id="589" r:id="rId19"/>
    <p:sldId id="594" r:id="rId20"/>
    <p:sldId id="529" r:id="rId21"/>
    <p:sldId id="618" r:id="rId22"/>
    <p:sldId id="611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0"/>
    <p:restoredTop sz="95840"/>
  </p:normalViewPr>
  <p:slideViewPr>
    <p:cSldViewPr snapToGrid="0" snapToObjects="1">
      <p:cViewPr varScale="1">
        <p:scale>
          <a:sx n="112" d="100"/>
          <a:sy n="112" d="100"/>
        </p:scale>
        <p:origin x="48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966043-C5DB-174F-A6F4-216D5BD2BC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D29A10-DDF2-114A-B7B8-1DCFADB857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D5BB8D-0563-0642-812C-E01B83630B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7A37C-F613-3048-9170-C111AB12BB77}" type="datetimeFigureOut">
              <a:rPr lang="en-US" smtClean="0"/>
              <a:t>3/4/22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785D70-4329-2941-A542-E93ECE6F3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06A7C7-2EEF-BE4F-A065-9C8B73DF2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5C325-AAAF-3F46-BA60-B6EB31C589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2625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8EBE0-C013-2F45-B28B-5064F7A0E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692001-FD04-D540-BC75-E04F20AD5C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29B4E9-B9C5-364E-A4F7-114EF02062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7A37C-F613-3048-9170-C111AB12BB77}" type="datetimeFigureOut">
              <a:rPr lang="en-US" smtClean="0"/>
              <a:t>3/4/22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0B191C-70B3-7346-A836-31F4F7C009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8F053A-4FA6-CD40-BCF6-CFE0455897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5C325-AAAF-3F46-BA60-B6EB31C589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1307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B0211F3-17D8-4347-AED5-BD3ED494E9F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10363F-6DFC-9542-97D7-24FE216FF0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CC4950-2F9E-C448-94FD-04F478FB0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7A37C-F613-3048-9170-C111AB12BB77}" type="datetimeFigureOut">
              <a:rPr lang="en-US" smtClean="0"/>
              <a:t>3/4/22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7D7D82-1895-C047-937A-F756FAD477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1CE5C9-58EA-AE4C-9F37-24E83B0A4C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5C325-AAAF-3F46-BA60-B6EB31C589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4384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1A538E-164E-7F4B-BBFA-45F31DEA0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82A908-2E8F-1345-BE80-87F06AB104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5740D2-57CC-B144-A5A6-146FE0C653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7A37C-F613-3048-9170-C111AB12BB77}" type="datetimeFigureOut">
              <a:rPr lang="en-US" smtClean="0"/>
              <a:t>3/4/22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820115-9B3C-A549-A1B8-9C4AD3341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DC9D5F-E509-CF42-A51F-FBB103E2A0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5C325-AAAF-3F46-BA60-B6EB31C589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8049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EC4DD-47F8-D34C-A251-8F0AA6050F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0D3487-BCED-C045-B381-92F64F48A9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3ED934-300C-5340-9D95-FE6DD8C9C5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7A37C-F613-3048-9170-C111AB12BB77}" type="datetimeFigureOut">
              <a:rPr lang="en-US" smtClean="0"/>
              <a:t>3/4/22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70703F-2C6A-BC4D-ADA1-F81F95E41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D50117-3B8E-9147-AFF7-A29CDF17E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5C325-AAAF-3F46-BA60-B6EB31C589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9348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8A67F6-75DB-3A41-9F29-006F92D4C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740840-73EA-B144-A8A2-E74587DF85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C37E3B-6439-1C47-B49A-5366257C44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8D4E33-71AD-964C-A495-D2350702E8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7A37C-F613-3048-9170-C111AB12BB77}" type="datetimeFigureOut">
              <a:rPr lang="en-US" smtClean="0"/>
              <a:t>3/4/22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4AB898-9D66-F642-9197-2F46F10A82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C54660-820B-1746-A995-24B7ED6E2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5C325-AAAF-3F46-BA60-B6EB31C589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3804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8B93C-7579-D94C-A976-8994FB138F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FE19EA-12C9-3141-9F8C-AE18B00E6B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E0FD89-E7D1-A04E-98C5-C39D7A596A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96A7416-2491-C147-A41A-AE48D714FEF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9622BAD-5148-4543-BBD1-47AA8B987F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3DC7A83-72AE-B942-95B2-4ECFEB118B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7A37C-F613-3048-9170-C111AB12BB77}" type="datetimeFigureOut">
              <a:rPr lang="en-US" smtClean="0"/>
              <a:t>3/4/22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50A184E-0859-644F-BC02-C197DBFFA2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989A8B6-3C1A-A14E-8AF1-30B8C6DA6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5C325-AAAF-3F46-BA60-B6EB31C589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5970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99A330-7E26-8B4D-B066-D9AC3208A7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56590B2-F93C-A540-84D4-D0B5F53243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7A37C-F613-3048-9170-C111AB12BB77}" type="datetimeFigureOut">
              <a:rPr lang="en-US" smtClean="0"/>
              <a:t>3/4/22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B3F6FE-6DE7-924B-BB0D-BEA486213E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3EDC98-0EE5-6B43-AA30-0FB6348C8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5C325-AAAF-3F46-BA60-B6EB31C589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3313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1C02873-6165-BD4B-908B-1FCE32B984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7A37C-F613-3048-9170-C111AB12BB77}" type="datetimeFigureOut">
              <a:rPr lang="en-US" smtClean="0"/>
              <a:t>3/4/22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91D4373-D90F-6741-8D77-ED02062BCD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33165F-1A27-F146-88BF-19A9F07284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5C325-AAAF-3F46-BA60-B6EB31C589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6794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57B4C-4134-3241-AB4E-5FDE6515AE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0587F7-BF46-B147-BD40-7CC7B489F3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DDC16A-4E19-C04B-91BB-816DD58114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E11D6B-8320-BF44-A575-D46ACF62D2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7A37C-F613-3048-9170-C111AB12BB77}" type="datetimeFigureOut">
              <a:rPr lang="en-US" smtClean="0"/>
              <a:t>3/4/22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5F6E00-A314-8648-8C70-EEE30AAB63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D69878-06BC-6F47-B154-0C20F3BED1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5C325-AAAF-3F46-BA60-B6EB31C589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6141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B04128-6535-7949-B451-A4BA95A84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8BE5CE6-530B-EE42-9491-08FE8A6D369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5D74E4-1174-F542-8501-CFB3DA7E4A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004ECB-C060-8B4B-9A18-9C931F5627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7A37C-F613-3048-9170-C111AB12BB77}" type="datetimeFigureOut">
              <a:rPr lang="en-US" smtClean="0"/>
              <a:t>3/4/22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1DE7DA-94CA-514F-B0BC-53595F8176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4ACD90-440C-0E48-B534-D967483072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5C325-AAAF-3F46-BA60-B6EB31C589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6627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F53D0D7-CB7A-0445-86A7-2A4A11799E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664235-A69B-6843-AABD-DB879C0785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49D37C-8A7A-FB47-A608-5421D24A39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57A37C-F613-3048-9170-C111AB12BB77}" type="datetimeFigureOut">
              <a:rPr lang="en-US" smtClean="0"/>
              <a:t>3/4/22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E0C8E1-C1D2-6F4C-AD98-89DC8E18AB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4AA7D5-E581-6D49-8F7B-969BD31C97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D5C325-AAAF-3F46-BA60-B6EB31C589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64831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tif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A6B4FB4-9C1A-224A-8E37-6C6F9C519BC6}"/>
              </a:ext>
            </a:extLst>
          </p:cNvPr>
          <p:cNvSpPr txBox="1"/>
          <p:nvPr/>
        </p:nvSpPr>
        <p:spPr>
          <a:xfrm>
            <a:off x="0" y="117404"/>
            <a:ext cx="1277784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Recap: getting used to IR spectra</a:t>
            </a:r>
            <a:endParaRPr lang="en-US" sz="3000" b="1" baseline="30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A30CE5D-6CE4-1C42-8FD7-4E5CC9B01027}"/>
                  </a:ext>
                </a:extLst>
              </p:cNvPr>
              <p:cNvSpPr txBox="1"/>
              <p:nvPr/>
            </p:nvSpPr>
            <p:spPr>
              <a:xfrm>
                <a:off x="207868" y="4621230"/>
                <a:ext cx="11847773" cy="194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The x-axis is called a </a:t>
                </a:r>
                <a:r>
                  <a:rPr lang="en-US" sz="2400" b="1" dirty="0"/>
                  <a:t>wavenumber</a:t>
                </a:r>
                <a:r>
                  <a:rPr lang="en-US" sz="2400" dirty="0"/>
                  <a:t>, with </a:t>
                </a:r>
                <a:r>
                  <a:rPr lang="en-US" sz="2400" b="1" dirty="0"/>
                  <a:t>symbol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𝝂</m:t>
                        </m:r>
                      </m:e>
                    </m:acc>
                  </m:oMath>
                </a14:m>
                <a:r>
                  <a:rPr lang="en-US" sz="2400" b="1" dirty="0"/>
                  <a:t> </a:t>
                </a:r>
                <a:r>
                  <a:rPr lang="en-US" sz="2400" dirty="0"/>
                  <a:t>(pronounced “nu-bar”)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The </a:t>
                </a:r>
                <a:r>
                  <a:rPr lang="en-US" sz="2400" b="1" dirty="0"/>
                  <a:t>unit</a:t>
                </a:r>
                <a:r>
                  <a:rPr lang="en-US" sz="2400" dirty="0"/>
                  <a:t> of wavenumbers are usually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𝒄</m:t>
                    </m:r>
                    <m:sSup>
                      <m:sSupPr>
                        <m:ctrlPr>
                          <a:rPr lang="en-US" sz="2400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 dirty="0" smtClean="0">
                            <a:latin typeface="Cambria Math" panose="02040503050406030204" pitchFamily="18" charset="0"/>
                          </a:rPr>
                          <m:t>𝒎</m:t>
                        </m:r>
                      </m:e>
                      <m:sup>
                        <m:r>
                          <a:rPr lang="en-US" sz="2400" b="1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1" i="1" dirty="0" smtClean="0"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</m:oMath>
                </a14:m>
                <a:r>
                  <a:rPr lang="en-US" sz="2400" dirty="0"/>
                  <a:t> (“inverse centimeters”)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Each peak indicates an </a:t>
                </a:r>
                <a:r>
                  <a:rPr lang="en-US" sz="2400" b="1" dirty="0"/>
                  <a:t>IR-active </a:t>
                </a:r>
                <a:r>
                  <a:rPr lang="en-US" sz="2400" dirty="0"/>
                  <a:t>motion (here, a </a:t>
                </a:r>
                <a:r>
                  <a:rPr lang="en-US" sz="2400" b="1" dirty="0"/>
                  <a:t>bend</a:t>
                </a:r>
                <a:r>
                  <a:rPr lang="en-US" sz="2400" dirty="0"/>
                  <a:t> at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𝜈</m:t>
                        </m:r>
                      </m:e>
                    </m:acc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616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and an </a:t>
                </a:r>
                <a:r>
                  <a:rPr lang="en-US" sz="2400" b="1" dirty="0"/>
                  <a:t>asymmetric stretch </a:t>
                </a:r>
                <a:r>
                  <a:rPr lang="en-US" sz="2400" dirty="0"/>
                  <a:t>at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𝜈</m:t>
                        </m:r>
                      </m:e>
                    </m:acc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2334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2400" dirty="0"/>
                  <a:t>)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Hidden peaks are </a:t>
                </a:r>
                <a:r>
                  <a:rPr lang="en-US" sz="2400" b="1" dirty="0"/>
                  <a:t>IR-inactive</a:t>
                </a:r>
                <a:r>
                  <a:rPr lang="en-US" sz="2400" dirty="0"/>
                  <a:t> motions (here, a </a:t>
                </a:r>
                <a:r>
                  <a:rPr lang="en-US" sz="2400" b="1" dirty="0"/>
                  <a:t>symmetric stretch </a:t>
                </a:r>
                <a:r>
                  <a:rPr lang="en-US" sz="2400" dirty="0"/>
                  <a:t>at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𝜈</m:t>
                        </m:r>
                      </m:e>
                    </m:acc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=1319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A30CE5D-6CE4-1C42-8FD7-4E5CC9B010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868" y="4621230"/>
                <a:ext cx="11847773" cy="1947328"/>
              </a:xfrm>
              <a:prstGeom prst="rect">
                <a:avLst/>
              </a:prstGeom>
              <a:blipFill>
                <a:blip r:embed="rId2"/>
                <a:stretch>
                  <a:fillRect l="-749" t="-1935" b="-6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240E9BBB-E144-874E-B295-BF2D2D3054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71402"/>
            <a:ext cx="12192000" cy="3750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2052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591671"/>
          </a:xfrm>
          <a:noFill/>
        </p:spPr>
        <p:txBody>
          <a:bodyPr>
            <a:normAutofit/>
          </a:bodyPr>
          <a:lstStyle/>
          <a:p>
            <a:r>
              <a:rPr lang="en-US" sz="3000" b="1" dirty="0">
                <a:latin typeface="+mn-lt"/>
              </a:rPr>
              <a:t>What’s the effect of increasing CO</a:t>
            </a:r>
            <a:r>
              <a:rPr lang="en-US" sz="3000" b="1" baseline="-25000" dirty="0">
                <a:latin typeface="+mn-lt"/>
              </a:rPr>
              <a:t>2</a:t>
            </a:r>
            <a:r>
              <a:rPr lang="en-US" sz="3000" b="1" dirty="0">
                <a:latin typeface="+mn-lt"/>
              </a:rPr>
              <a:t>?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6573AC4-51EC-C244-A072-88F2BB514F1F}"/>
              </a:ext>
            </a:extLst>
          </p:cNvPr>
          <p:cNvGrpSpPr/>
          <p:nvPr/>
        </p:nvGrpSpPr>
        <p:grpSpPr>
          <a:xfrm>
            <a:off x="181322" y="655703"/>
            <a:ext cx="9762778" cy="5687602"/>
            <a:chOff x="1730722" y="655703"/>
            <a:chExt cx="9762778" cy="5687602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DBA001BE-FEE1-3B40-8079-DC01A054EF47}"/>
                </a:ext>
              </a:extLst>
            </p:cNvPr>
            <p:cNvGrpSpPr/>
            <p:nvPr/>
          </p:nvGrpSpPr>
          <p:grpSpPr>
            <a:xfrm>
              <a:off x="1730722" y="655703"/>
              <a:ext cx="7039433" cy="5687602"/>
              <a:chOff x="1730722" y="655703"/>
              <a:chExt cx="7039433" cy="5687602"/>
            </a:xfrm>
          </p:grpSpPr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6DA4DBA2-3527-2A4F-A6A5-41BE12F9A3F8}"/>
                  </a:ext>
                </a:extLst>
              </p:cNvPr>
              <p:cNvGrpSpPr/>
              <p:nvPr/>
            </p:nvGrpSpPr>
            <p:grpSpPr>
              <a:xfrm>
                <a:off x="1730722" y="655703"/>
                <a:ext cx="7039433" cy="5687602"/>
                <a:chOff x="3992471" y="581523"/>
                <a:chExt cx="7640622" cy="5776447"/>
              </a:xfrm>
            </p:grpSpPr>
            <p:pic>
              <p:nvPicPr>
                <p:cNvPr id="9" name="Picture 8">
                  <a:extLst>
                    <a:ext uri="{FF2B5EF4-FFF2-40B4-BE49-F238E27FC236}">
                      <a16:creationId xmlns:a16="http://schemas.microsoft.com/office/drawing/2014/main" id="{B0F1D1DA-845F-6542-B3E0-7CA0778BF02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5903827" y="581523"/>
                  <a:ext cx="5729266" cy="5776447"/>
                </a:xfrm>
                <a:prstGeom prst="rect">
                  <a:avLst/>
                </a:prstGeom>
              </p:spPr>
            </p:pic>
            <p:grpSp>
              <p:nvGrpSpPr>
                <p:cNvPr id="19" name="Group 18">
                  <a:extLst>
                    <a:ext uri="{FF2B5EF4-FFF2-40B4-BE49-F238E27FC236}">
                      <a16:creationId xmlns:a16="http://schemas.microsoft.com/office/drawing/2014/main" id="{3BE8C4B8-21B9-4648-B879-E09425A9551A}"/>
                    </a:ext>
                  </a:extLst>
                </p:cNvPr>
                <p:cNvGrpSpPr/>
                <p:nvPr/>
              </p:nvGrpSpPr>
              <p:grpSpPr>
                <a:xfrm>
                  <a:off x="3992471" y="4101291"/>
                  <a:ext cx="1614570" cy="1983179"/>
                  <a:chOff x="3992471" y="4101291"/>
                  <a:chExt cx="1614570" cy="1983179"/>
                </a:xfrm>
              </p:grpSpPr>
              <p:sp>
                <p:nvSpPr>
                  <p:cNvPr id="17" name="Left Brace 16">
                    <a:extLst>
                      <a:ext uri="{FF2B5EF4-FFF2-40B4-BE49-F238E27FC236}">
                        <a16:creationId xmlns:a16="http://schemas.microsoft.com/office/drawing/2014/main" id="{D1156B56-0C6C-0941-9A79-68677352E222}"/>
                      </a:ext>
                    </a:extLst>
                  </p:cNvPr>
                  <p:cNvSpPr/>
                  <p:nvPr/>
                </p:nvSpPr>
                <p:spPr>
                  <a:xfrm>
                    <a:off x="5405160" y="4101291"/>
                    <a:ext cx="201881" cy="1983179"/>
                  </a:xfrm>
                  <a:prstGeom prst="leftBrace">
                    <a:avLst/>
                  </a:prstGeom>
                  <a:ln w="635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42CA3F15-5994-1A44-B99D-6054512931C5}"/>
                      </a:ext>
                    </a:extLst>
                  </p:cNvPr>
                  <p:cNvSpPr txBox="1"/>
                  <p:nvPr/>
                </p:nvSpPr>
                <p:spPr>
                  <a:xfrm>
                    <a:off x="3992471" y="4645018"/>
                    <a:ext cx="1548544" cy="84397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400" dirty="0"/>
                      <a:t>Individual GHGs</a:t>
                    </a:r>
                  </a:p>
                </p:txBody>
              </p:sp>
            </p:grpSp>
            <p:grpSp>
              <p:nvGrpSpPr>
                <p:cNvPr id="20" name="Group 19">
                  <a:extLst>
                    <a:ext uri="{FF2B5EF4-FFF2-40B4-BE49-F238E27FC236}">
                      <a16:creationId xmlns:a16="http://schemas.microsoft.com/office/drawing/2014/main" id="{881881CE-D1FC-0B43-B070-3F17437F3AC8}"/>
                    </a:ext>
                  </a:extLst>
                </p:cNvPr>
                <p:cNvGrpSpPr/>
                <p:nvPr/>
              </p:nvGrpSpPr>
              <p:grpSpPr>
                <a:xfrm>
                  <a:off x="4586707" y="3075709"/>
                  <a:ext cx="1241317" cy="905780"/>
                  <a:chOff x="4657960" y="4336472"/>
                  <a:chExt cx="1241317" cy="905780"/>
                </a:xfrm>
              </p:grpSpPr>
              <p:sp>
                <p:nvSpPr>
                  <p:cNvPr id="21" name="Left Brace 20">
                    <a:extLst>
                      <a:ext uri="{FF2B5EF4-FFF2-40B4-BE49-F238E27FC236}">
                        <a16:creationId xmlns:a16="http://schemas.microsoft.com/office/drawing/2014/main" id="{BD099366-6DE0-BE45-BC80-76B781A3D3E0}"/>
                      </a:ext>
                    </a:extLst>
                  </p:cNvPr>
                  <p:cNvSpPr/>
                  <p:nvPr/>
                </p:nvSpPr>
                <p:spPr>
                  <a:xfrm>
                    <a:off x="5415388" y="4336472"/>
                    <a:ext cx="296646" cy="788074"/>
                  </a:xfrm>
                  <a:prstGeom prst="leftBrace">
                    <a:avLst/>
                  </a:prstGeom>
                  <a:ln w="635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4B71F679-94C3-EB41-A5B8-9C596692A32E}"/>
                      </a:ext>
                    </a:extLst>
                  </p:cNvPr>
                  <p:cNvSpPr txBox="1"/>
                  <p:nvPr/>
                </p:nvSpPr>
                <p:spPr>
                  <a:xfrm>
                    <a:off x="4657960" y="4411255"/>
                    <a:ext cx="1241317" cy="83099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400" dirty="0"/>
                      <a:t>Total GHG</a:t>
                    </a:r>
                  </a:p>
                </p:txBody>
              </p:sp>
            </p:grpSp>
          </p:grpSp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2EAEE8DD-1584-8F49-93C5-4243A1696BB9}"/>
                  </a:ext>
                </a:extLst>
              </p:cNvPr>
              <p:cNvSpPr/>
              <p:nvPr/>
            </p:nvSpPr>
            <p:spPr>
              <a:xfrm>
                <a:off x="7229476" y="4467818"/>
                <a:ext cx="314324" cy="256582"/>
              </a:xfrm>
              <a:prstGeom prst="rect">
                <a:avLst/>
              </a:prstGeom>
              <a:solidFill>
                <a:srgbClr val="FF0000">
                  <a:alpha val="52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7ECBC53-B4A3-7A4D-9CCF-AA7D7A4D8F59}"/>
                </a:ext>
              </a:extLst>
            </p:cNvPr>
            <p:cNvGrpSpPr/>
            <p:nvPr/>
          </p:nvGrpSpPr>
          <p:grpSpPr>
            <a:xfrm>
              <a:off x="7451726" y="4425950"/>
              <a:ext cx="3889374" cy="461665"/>
              <a:chOff x="7451726" y="4425950"/>
              <a:chExt cx="3889374" cy="461665"/>
            </a:xfrm>
          </p:grpSpPr>
          <p:cxnSp>
            <p:nvCxnSpPr>
              <p:cNvPr id="5" name="Straight Arrow Connector 4">
                <a:extLst>
                  <a:ext uri="{FF2B5EF4-FFF2-40B4-BE49-F238E27FC236}">
                    <a16:creationId xmlns:a16="http://schemas.microsoft.com/office/drawing/2014/main" id="{2374CA50-AEC7-3244-B8C1-AF792A427AA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451726" y="4618599"/>
                <a:ext cx="1882774" cy="0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4AC83B1-92F3-1B4A-85A8-45A7DA5A5DE7}"/>
                  </a:ext>
                </a:extLst>
              </p:cNvPr>
              <p:cNvSpPr txBox="1"/>
              <p:nvPr/>
            </p:nvSpPr>
            <p:spPr>
              <a:xfrm>
                <a:off x="9334500" y="4425950"/>
                <a:ext cx="20066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CO</a:t>
                </a:r>
                <a:r>
                  <a:rPr lang="en-US" sz="2400" baseline="-25000" dirty="0"/>
                  <a:t>2</a:t>
                </a:r>
                <a:r>
                  <a:rPr lang="en-US" sz="2400" dirty="0"/>
                  <a:t> bend!</a:t>
                </a:r>
              </a:p>
            </p:txBody>
          </p: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2FB2B0B-C4D1-5941-86F4-3D5DC84507C6}"/>
                </a:ext>
              </a:extLst>
            </p:cNvPr>
            <p:cNvSpPr txBox="1"/>
            <p:nvPr/>
          </p:nvSpPr>
          <p:spPr>
            <a:xfrm>
              <a:off x="9486900" y="4121150"/>
              <a:ext cx="20066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H</a:t>
              </a:r>
              <a:r>
                <a:rPr lang="en-US" sz="2400" baseline="-25000" dirty="0"/>
                <a:t>2</a:t>
              </a:r>
              <a:r>
                <a:rPr lang="en-US" sz="2400" dirty="0"/>
                <a:t>O bend!</a:t>
              </a:r>
            </a:p>
          </p:txBody>
        </p: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DAE1C903-E483-F647-902B-51D4FD066510}"/>
              </a:ext>
            </a:extLst>
          </p:cNvPr>
          <p:cNvSpPr/>
          <p:nvPr/>
        </p:nvSpPr>
        <p:spPr>
          <a:xfrm>
            <a:off x="5680076" y="3059020"/>
            <a:ext cx="314324" cy="931503"/>
          </a:xfrm>
          <a:prstGeom prst="rect">
            <a:avLst/>
          </a:prstGeom>
          <a:solidFill>
            <a:srgbClr val="FF0000">
              <a:alpha val="47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309CBBF-CA94-2B43-BEA4-3A84FAD85002}"/>
                  </a:ext>
                </a:extLst>
              </p:cNvPr>
              <p:cNvSpPr txBox="1"/>
              <p:nvPr/>
            </p:nvSpPr>
            <p:spPr>
              <a:xfrm>
                <a:off x="7567665" y="1167190"/>
                <a:ext cx="4448070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As it turns out, a warmer Earth also holds more water vapor in the atmosphere, narrowing the blue side (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12 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2400" dirty="0"/>
                  <a:t>) of the window</a:t>
                </a: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309CBBF-CA94-2B43-BEA4-3A84FAD850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7665" y="1167190"/>
                <a:ext cx="4448070" cy="1569660"/>
              </a:xfrm>
              <a:prstGeom prst="rect">
                <a:avLst/>
              </a:prstGeom>
              <a:blipFill>
                <a:blip r:embed="rId3"/>
                <a:stretch>
                  <a:fillRect l="-1989" t="-3200"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ectangle 29">
            <a:extLst>
              <a:ext uri="{FF2B5EF4-FFF2-40B4-BE49-F238E27FC236}">
                <a16:creationId xmlns:a16="http://schemas.microsoft.com/office/drawing/2014/main" id="{637AB857-924D-9343-A215-6EB06AB1DE86}"/>
              </a:ext>
            </a:extLst>
          </p:cNvPr>
          <p:cNvSpPr/>
          <p:nvPr/>
        </p:nvSpPr>
        <p:spPr>
          <a:xfrm>
            <a:off x="4897205" y="4169368"/>
            <a:ext cx="505023" cy="256582"/>
          </a:xfrm>
          <a:prstGeom prst="rect">
            <a:avLst/>
          </a:prstGeom>
          <a:solidFill>
            <a:schemeClr val="accent1">
              <a:alpha val="4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33D7778-51F7-D74F-97CB-28A900A452F8}"/>
              </a:ext>
            </a:extLst>
          </p:cNvPr>
          <p:cNvCxnSpPr>
            <a:cxnSpLocks/>
          </p:cNvCxnSpPr>
          <p:nvPr/>
        </p:nvCxnSpPr>
        <p:spPr>
          <a:xfrm flipH="1">
            <a:off x="5363737" y="4313799"/>
            <a:ext cx="2573764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FE5211D3-3481-274A-B13D-EDDFBEA22D60}"/>
              </a:ext>
            </a:extLst>
          </p:cNvPr>
          <p:cNvSpPr/>
          <p:nvPr/>
        </p:nvSpPr>
        <p:spPr>
          <a:xfrm>
            <a:off x="4897205" y="3059020"/>
            <a:ext cx="505023" cy="915103"/>
          </a:xfrm>
          <a:prstGeom prst="rect">
            <a:avLst/>
          </a:prstGeom>
          <a:solidFill>
            <a:schemeClr val="accent1">
              <a:alpha val="4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28544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591671"/>
          </a:xfrm>
          <a:noFill/>
        </p:spPr>
        <p:txBody>
          <a:bodyPr>
            <a:normAutofit/>
          </a:bodyPr>
          <a:lstStyle/>
          <a:p>
            <a:r>
              <a:rPr lang="en-US" sz="3000" b="1" dirty="0">
                <a:latin typeface="+mn-lt"/>
              </a:rPr>
              <a:t>Consequences of a narrower 8-12 window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0F1D1DA-845F-6542-B3E0-7CA0778BF0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4561" y="1582840"/>
            <a:ext cx="4305950" cy="4587427"/>
          </a:xfrm>
          <a:prstGeom prst="rect">
            <a:avLst/>
          </a:prstGeom>
        </p:spPr>
      </p:pic>
      <p:pic>
        <p:nvPicPr>
          <p:cNvPr id="7" name="Picture 6" descr="http://www.acs.org/content/acs/en/climatescience/energybalance/planetarytemperatures/_jcr_content/articleContent/columnbootstrap_3/column0/image.img.jpg/1374081628417.jpg">
            <a:extLst>
              <a:ext uri="{FF2B5EF4-FFF2-40B4-BE49-F238E27FC236}">
                <a16:creationId xmlns:a16="http://schemas.microsoft.com/office/drawing/2014/main" id="{1C946F82-BC72-7549-AECA-9EF85D6EA3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529" y="1549384"/>
            <a:ext cx="5587045" cy="4587427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F6655E9-6418-3247-BA9D-DECC5FCA610D}"/>
              </a:ext>
            </a:extLst>
          </p:cNvPr>
          <p:cNvSpPr/>
          <p:nvPr/>
        </p:nvSpPr>
        <p:spPr>
          <a:xfrm>
            <a:off x="10240646" y="3236609"/>
            <a:ext cx="314324" cy="822494"/>
          </a:xfrm>
          <a:prstGeom prst="rect">
            <a:avLst/>
          </a:prstGeom>
          <a:solidFill>
            <a:srgbClr val="FF0000">
              <a:alpha val="5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BFD91D4-05A5-3A4E-833F-4ACBC17D5B9F}"/>
              </a:ext>
            </a:extLst>
          </p:cNvPr>
          <p:cNvSpPr/>
          <p:nvPr/>
        </p:nvSpPr>
        <p:spPr>
          <a:xfrm>
            <a:off x="9457775" y="3234690"/>
            <a:ext cx="505023" cy="808013"/>
          </a:xfrm>
          <a:prstGeom prst="rect">
            <a:avLst/>
          </a:prstGeom>
          <a:solidFill>
            <a:schemeClr val="accent1">
              <a:alpha val="5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6541001-0419-2B4B-B407-E05E9DBAF2F5}"/>
              </a:ext>
            </a:extLst>
          </p:cNvPr>
          <p:cNvSpPr txBox="1"/>
          <p:nvPr/>
        </p:nvSpPr>
        <p:spPr>
          <a:xfrm>
            <a:off x="297022" y="490355"/>
            <a:ext cx="1159795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M</a:t>
            </a:r>
            <a:r>
              <a:rPr lang="en-US" sz="2400" dirty="0">
                <a:solidFill>
                  <a:srgbClr val="FF0000"/>
                </a:solidFill>
                <a:latin typeface="+mn-lt"/>
              </a:rPr>
              <a:t>ore LW captured on the way out </a:t>
            </a:r>
            <a:r>
              <a:rPr lang="en-US" sz="2400" dirty="0">
                <a:latin typeface="+mn-lt"/>
              </a:rPr>
              <a:t>=&gt; warmer troposphere =&gt; more Back Radiation =&gt; warmer planet surface =&gt; more surface radiation (it’s a positive feedback)</a:t>
            </a:r>
            <a:endParaRPr lang="en-US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51E0C0-C4AC-864E-A043-E67C2670C1C1}"/>
              </a:ext>
            </a:extLst>
          </p:cNvPr>
          <p:cNvSpPr txBox="1"/>
          <p:nvPr/>
        </p:nvSpPr>
        <p:spPr>
          <a:xfrm>
            <a:off x="3814010" y="3647856"/>
            <a:ext cx="39704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rgbClr val="FF0000"/>
                </a:solidFill>
              </a:rPr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9847760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591671"/>
          </a:xfrm>
          <a:noFill/>
        </p:spPr>
        <p:txBody>
          <a:bodyPr>
            <a:normAutofit/>
          </a:bodyPr>
          <a:lstStyle/>
          <a:p>
            <a:r>
              <a:rPr lang="en-US" sz="3000" b="1" dirty="0">
                <a:latin typeface="+mn-lt"/>
              </a:rPr>
              <a:t>Consequences of a narrower 8-12 window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0F1D1DA-845F-6542-B3E0-7CA0778BF0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4561" y="1582840"/>
            <a:ext cx="4305950" cy="4587427"/>
          </a:xfrm>
          <a:prstGeom prst="rect">
            <a:avLst/>
          </a:prstGeom>
        </p:spPr>
      </p:pic>
      <p:pic>
        <p:nvPicPr>
          <p:cNvPr id="7" name="Picture 6" descr="http://www.acs.org/content/acs/en/climatescience/energybalance/planetarytemperatures/_jcr_content/articleContent/columnbootstrap_3/column0/image.img.jpg/1374081628417.jpg">
            <a:extLst>
              <a:ext uri="{FF2B5EF4-FFF2-40B4-BE49-F238E27FC236}">
                <a16:creationId xmlns:a16="http://schemas.microsoft.com/office/drawing/2014/main" id="{1C946F82-BC72-7549-AECA-9EF85D6EA3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529" y="1549384"/>
            <a:ext cx="5587045" cy="4587427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F6655E9-6418-3247-BA9D-DECC5FCA610D}"/>
              </a:ext>
            </a:extLst>
          </p:cNvPr>
          <p:cNvSpPr/>
          <p:nvPr/>
        </p:nvSpPr>
        <p:spPr>
          <a:xfrm>
            <a:off x="10240646" y="3236609"/>
            <a:ext cx="314324" cy="822494"/>
          </a:xfrm>
          <a:prstGeom prst="rect">
            <a:avLst/>
          </a:prstGeom>
          <a:solidFill>
            <a:srgbClr val="FF0000">
              <a:alpha val="5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BFD91D4-05A5-3A4E-833F-4ACBC17D5B9F}"/>
              </a:ext>
            </a:extLst>
          </p:cNvPr>
          <p:cNvSpPr/>
          <p:nvPr/>
        </p:nvSpPr>
        <p:spPr>
          <a:xfrm>
            <a:off x="9457775" y="3234690"/>
            <a:ext cx="505023" cy="808013"/>
          </a:xfrm>
          <a:prstGeom prst="rect">
            <a:avLst/>
          </a:prstGeom>
          <a:solidFill>
            <a:schemeClr val="accent1">
              <a:alpha val="5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6541001-0419-2B4B-B407-E05E9DBAF2F5}"/>
              </a:ext>
            </a:extLst>
          </p:cNvPr>
          <p:cNvSpPr txBox="1"/>
          <p:nvPr/>
        </p:nvSpPr>
        <p:spPr>
          <a:xfrm>
            <a:off x="297022" y="490355"/>
            <a:ext cx="1159795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M</a:t>
            </a:r>
            <a:r>
              <a:rPr lang="en-US" sz="2400" dirty="0">
                <a:latin typeface="+mn-lt"/>
              </a:rPr>
              <a:t>ore LW captured on the way out =&gt; </a:t>
            </a:r>
            <a:r>
              <a:rPr lang="en-US" sz="2400" dirty="0">
                <a:solidFill>
                  <a:srgbClr val="FF0000"/>
                </a:solidFill>
                <a:latin typeface="+mn-lt"/>
              </a:rPr>
              <a:t>warmer troposphere </a:t>
            </a:r>
            <a:r>
              <a:rPr lang="en-US" sz="2400" dirty="0">
                <a:latin typeface="+mn-lt"/>
              </a:rPr>
              <a:t>=&gt; more Back Radiation =&gt; warmer planet surface =&gt; more surface radiation (it’s a positive feedback)</a:t>
            </a:r>
            <a:endParaRPr lang="en-US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51E0C0-C4AC-864E-A043-E67C2670C1C1}"/>
              </a:ext>
            </a:extLst>
          </p:cNvPr>
          <p:cNvSpPr txBox="1"/>
          <p:nvPr/>
        </p:nvSpPr>
        <p:spPr>
          <a:xfrm>
            <a:off x="3633537" y="3320716"/>
            <a:ext cx="39704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rgbClr val="FF0000"/>
                </a:solidFill>
              </a:rPr>
              <a:t>+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28BCA1-A393-4D44-977D-512112BEC803}"/>
              </a:ext>
            </a:extLst>
          </p:cNvPr>
          <p:cNvSpPr txBox="1"/>
          <p:nvPr/>
        </p:nvSpPr>
        <p:spPr>
          <a:xfrm>
            <a:off x="5080912" y="3289099"/>
            <a:ext cx="39704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rgbClr val="FF0000"/>
                </a:solidFill>
              </a:rPr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35532451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591671"/>
          </a:xfrm>
          <a:noFill/>
        </p:spPr>
        <p:txBody>
          <a:bodyPr>
            <a:normAutofit/>
          </a:bodyPr>
          <a:lstStyle/>
          <a:p>
            <a:r>
              <a:rPr lang="en-US" sz="3000" b="1" dirty="0">
                <a:latin typeface="+mn-lt"/>
              </a:rPr>
              <a:t>Consequences of a narrower 8-12 window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0F1D1DA-845F-6542-B3E0-7CA0778BF0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4561" y="1582840"/>
            <a:ext cx="4305950" cy="4587427"/>
          </a:xfrm>
          <a:prstGeom prst="rect">
            <a:avLst/>
          </a:prstGeom>
        </p:spPr>
      </p:pic>
      <p:pic>
        <p:nvPicPr>
          <p:cNvPr id="7" name="Picture 6" descr="http://www.acs.org/content/acs/en/climatescience/energybalance/planetarytemperatures/_jcr_content/articleContent/columnbootstrap_3/column0/image.img.jpg/1374081628417.jpg">
            <a:extLst>
              <a:ext uri="{FF2B5EF4-FFF2-40B4-BE49-F238E27FC236}">
                <a16:creationId xmlns:a16="http://schemas.microsoft.com/office/drawing/2014/main" id="{1C946F82-BC72-7549-AECA-9EF85D6EA3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529" y="1549384"/>
            <a:ext cx="5587045" cy="4587427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F6655E9-6418-3247-BA9D-DECC5FCA610D}"/>
              </a:ext>
            </a:extLst>
          </p:cNvPr>
          <p:cNvSpPr/>
          <p:nvPr/>
        </p:nvSpPr>
        <p:spPr>
          <a:xfrm>
            <a:off x="10240646" y="3236609"/>
            <a:ext cx="314324" cy="822494"/>
          </a:xfrm>
          <a:prstGeom prst="rect">
            <a:avLst/>
          </a:prstGeom>
          <a:solidFill>
            <a:srgbClr val="FF0000">
              <a:alpha val="5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BFD91D4-05A5-3A4E-833F-4ACBC17D5B9F}"/>
              </a:ext>
            </a:extLst>
          </p:cNvPr>
          <p:cNvSpPr/>
          <p:nvPr/>
        </p:nvSpPr>
        <p:spPr>
          <a:xfrm>
            <a:off x="9457775" y="3234690"/>
            <a:ext cx="505023" cy="808013"/>
          </a:xfrm>
          <a:prstGeom prst="rect">
            <a:avLst/>
          </a:prstGeom>
          <a:solidFill>
            <a:schemeClr val="accent1">
              <a:alpha val="5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6541001-0419-2B4B-B407-E05E9DBAF2F5}"/>
              </a:ext>
            </a:extLst>
          </p:cNvPr>
          <p:cNvSpPr txBox="1"/>
          <p:nvPr/>
        </p:nvSpPr>
        <p:spPr>
          <a:xfrm>
            <a:off x="297022" y="490355"/>
            <a:ext cx="1159795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M</a:t>
            </a:r>
            <a:r>
              <a:rPr lang="en-US" sz="2400" dirty="0">
                <a:latin typeface="+mn-lt"/>
              </a:rPr>
              <a:t>ore LW captured on the way out =&gt; warmer troposphere =&gt; </a:t>
            </a:r>
            <a:r>
              <a:rPr lang="en-US" sz="2400" dirty="0">
                <a:solidFill>
                  <a:srgbClr val="FF0000"/>
                </a:solidFill>
                <a:latin typeface="+mn-lt"/>
              </a:rPr>
              <a:t>more Back Radiation </a:t>
            </a:r>
            <a:r>
              <a:rPr lang="en-US" sz="2400" dirty="0">
                <a:latin typeface="+mn-lt"/>
              </a:rPr>
              <a:t>=&gt; warmer planet surface =&gt; more surface radiation (it’s a positive feedback)</a:t>
            </a:r>
            <a:endParaRPr lang="en-US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51E0C0-C4AC-864E-A043-E67C2670C1C1}"/>
              </a:ext>
            </a:extLst>
          </p:cNvPr>
          <p:cNvSpPr txBox="1"/>
          <p:nvPr/>
        </p:nvSpPr>
        <p:spPr>
          <a:xfrm>
            <a:off x="4774106" y="4682573"/>
            <a:ext cx="39704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rgbClr val="FF0000"/>
                </a:solidFill>
              </a:rPr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28662443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591671"/>
          </a:xfrm>
          <a:noFill/>
        </p:spPr>
        <p:txBody>
          <a:bodyPr>
            <a:normAutofit/>
          </a:bodyPr>
          <a:lstStyle/>
          <a:p>
            <a:r>
              <a:rPr lang="en-US" sz="3000" b="1" dirty="0">
                <a:latin typeface="+mn-lt"/>
              </a:rPr>
              <a:t>Consequences of a narrower 8-12 window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0F1D1DA-845F-6542-B3E0-7CA0778BF0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4561" y="1582840"/>
            <a:ext cx="4305950" cy="4587427"/>
          </a:xfrm>
          <a:prstGeom prst="rect">
            <a:avLst/>
          </a:prstGeom>
        </p:spPr>
      </p:pic>
      <p:pic>
        <p:nvPicPr>
          <p:cNvPr id="7" name="Picture 6" descr="http://www.acs.org/content/acs/en/climatescience/energybalance/planetarytemperatures/_jcr_content/articleContent/columnbootstrap_3/column0/image.img.jpg/1374081628417.jpg">
            <a:extLst>
              <a:ext uri="{FF2B5EF4-FFF2-40B4-BE49-F238E27FC236}">
                <a16:creationId xmlns:a16="http://schemas.microsoft.com/office/drawing/2014/main" id="{1C946F82-BC72-7549-AECA-9EF85D6EA3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529" y="1549384"/>
            <a:ext cx="5587045" cy="4587427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F6655E9-6418-3247-BA9D-DECC5FCA610D}"/>
              </a:ext>
            </a:extLst>
          </p:cNvPr>
          <p:cNvSpPr/>
          <p:nvPr/>
        </p:nvSpPr>
        <p:spPr>
          <a:xfrm>
            <a:off x="10240646" y="3236609"/>
            <a:ext cx="314324" cy="822494"/>
          </a:xfrm>
          <a:prstGeom prst="rect">
            <a:avLst/>
          </a:prstGeom>
          <a:solidFill>
            <a:srgbClr val="FF0000">
              <a:alpha val="5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BFD91D4-05A5-3A4E-833F-4ACBC17D5B9F}"/>
              </a:ext>
            </a:extLst>
          </p:cNvPr>
          <p:cNvSpPr/>
          <p:nvPr/>
        </p:nvSpPr>
        <p:spPr>
          <a:xfrm>
            <a:off x="9457775" y="3234690"/>
            <a:ext cx="505023" cy="808013"/>
          </a:xfrm>
          <a:prstGeom prst="rect">
            <a:avLst/>
          </a:prstGeom>
          <a:solidFill>
            <a:schemeClr val="accent1">
              <a:alpha val="5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6541001-0419-2B4B-B407-E05E9DBAF2F5}"/>
              </a:ext>
            </a:extLst>
          </p:cNvPr>
          <p:cNvSpPr txBox="1"/>
          <p:nvPr/>
        </p:nvSpPr>
        <p:spPr>
          <a:xfrm>
            <a:off x="297022" y="490355"/>
            <a:ext cx="1159795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M</a:t>
            </a:r>
            <a:r>
              <a:rPr lang="en-US" sz="2400" dirty="0">
                <a:latin typeface="+mn-lt"/>
              </a:rPr>
              <a:t>ore LW captured on the way out =&gt; warmer troposphere =&gt; more Back Radiation</a:t>
            </a:r>
            <a:r>
              <a:rPr lang="en-US" sz="2400" dirty="0">
                <a:solidFill>
                  <a:srgbClr val="FF0000"/>
                </a:solidFill>
                <a:latin typeface="+mn-lt"/>
              </a:rPr>
              <a:t> </a:t>
            </a:r>
            <a:r>
              <a:rPr lang="en-US" sz="2400" dirty="0">
                <a:latin typeface="+mn-lt"/>
              </a:rPr>
              <a:t>=&gt; </a:t>
            </a:r>
            <a:r>
              <a:rPr lang="en-US" sz="2400" dirty="0">
                <a:solidFill>
                  <a:srgbClr val="FF0000"/>
                </a:solidFill>
                <a:latin typeface="+mn-lt"/>
              </a:rPr>
              <a:t>warmer planet surface </a:t>
            </a:r>
            <a:r>
              <a:rPr lang="en-US" sz="2400" dirty="0">
                <a:latin typeface="+mn-lt"/>
              </a:rPr>
              <a:t>=&gt; more surface radiation (it’s a positive feedback)</a:t>
            </a:r>
            <a:endParaRPr lang="en-US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51E0C0-C4AC-864E-A043-E67C2670C1C1}"/>
              </a:ext>
            </a:extLst>
          </p:cNvPr>
          <p:cNvSpPr txBox="1"/>
          <p:nvPr/>
        </p:nvSpPr>
        <p:spPr>
          <a:xfrm>
            <a:off x="4493019" y="5139901"/>
            <a:ext cx="39704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rgbClr val="FF0000"/>
                </a:solidFill>
              </a:rPr>
              <a:t>+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93D523B-879D-B544-A732-E0EE89D5971A}"/>
              </a:ext>
            </a:extLst>
          </p:cNvPr>
          <p:cNvSpPr txBox="1"/>
          <p:nvPr/>
        </p:nvSpPr>
        <p:spPr>
          <a:xfrm>
            <a:off x="3621506" y="5031617"/>
            <a:ext cx="39704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rgbClr val="FF0000"/>
                </a:solidFill>
              </a:rPr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23887014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591671"/>
          </a:xfrm>
          <a:noFill/>
        </p:spPr>
        <p:txBody>
          <a:bodyPr>
            <a:normAutofit/>
          </a:bodyPr>
          <a:lstStyle/>
          <a:p>
            <a:r>
              <a:rPr lang="en-US" sz="3000" b="1" dirty="0">
                <a:latin typeface="+mn-lt"/>
              </a:rPr>
              <a:t>Consequences of a narrower 8-12 window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0F1D1DA-845F-6542-B3E0-7CA0778BF0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4561" y="1582840"/>
            <a:ext cx="4305950" cy="4587427"/>
          </a:xfrm>
          <a:prstGeom prst="rect">
            <a:avLst/>
          </a:prstGeom>
        </p:spPr>
      </p:pic>
      <p:pic>
        <p:nvPicPr>
          <p:cNvPr id="7" name="Picture 6" descr="http://www.acs.org/content/acs/en/climatescience/energybalance/planetarytemperatures/_jcr_content/articleContent/columnbootstrap_3/column0/image.img.jpg/1374081628417.jpg">
            <a:extLst>
              <a:ext uri="{FF2B5EF4-FFF2-40B4-BE49-F238E27FC236}">
                <a16:creationId xmlns:a16="http://schemas.microsoft.com/office/drawing/2014/main" id="{1C946F82-BC72-7549-AECA-9EF85D6EA3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529" y="1549384"/>
            <a:ext cx="5587045" cy="4587427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F6655E9-6418-3247-BA9D-DECC5FCA610D}"/>
              </a:ext>
            </a:extLst>
          </p:cNvPr>
          <p:cNvSpPr/>
          <p:nvPr/>
        </p:nvSpPr>
        <p:spPr>
          <a:xfrm>
            <a:off x="10240646" y="3236609"/>
            <a:ext cx="314324" cy="822494"/>
          </a:xfrm>
          <a:prstGeom prst="rect">
            <a:avLst/>
          </a:prstGeom>
          <a:solidFill>
            <a:srgbClr val="FF0000">
              <a:alpha val="5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BFD91D4-05A5-3A4E-833F-4ACBC17D5B9F}"/>
              </a:ext>
            </a:extLst>
          </p:cNvPr>
          <p:cNvSpPr/>
          <p:nvPr/>
        </p:nvSpPr>
        <p:spPr>
          <a:xfrm>
            <a:off x="9457775" y="3234690"/>
            <a:ext cx="505023" cy="808013"/>
          </a:xfrm>
          <a:prstGeom prst="rect">
            <a:avLst/>
          </a:prstGeom>
          <a:solidFill>
            <a:schemeClr val="accent1">
              <a:alpha val="5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6541001-0419-2B4B-B407-E05E9DBAF2F5}"/>
              </a:ext>
            </a:extLst>
          </p:cNvPr>
          <p:cNvSpPr txBox="1"/>
          <p:nvPr/>
        </p:nvSpPr>
        <p:spPr>
          <a:xfrm>
            <a:off x="297022" y="490355"/>
            <a:ext cx="1159795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M</a:t>
            </a:r>
            <a:r>
              <a:rPr lang="en-US" sz="2400" dirty="0">
                <a:latin typeface="+mn-lt"/>
              </a:rPr>
              <a:t>ore LW captured on the way out =&gt; warmer troposphere =&gt; more Back Radi</a:t>
            </a:r>
            <a:r>
              <a:rPr lang="en-US" sz="2400" dirty="0">
                <a:solidFill>
                  <a:srgbClr val="FF0000"/>
                </a:solidFill>
                <a:latin typeface="+mn-lt"/>
              </a:rPr>
              <a:t>ation </a:t>
            </a:r>
            <a:r>
              <a:rPr lang="en-US" sz="2400" dirty="0">
                <a:latin typeface="+mn-lt"/>
              </a:rPr>
              <a:t>=&gt; warmer planet surface =&gt; </a:t>
            </a:r>
            <a:r>
              <a:rPr lang="en-US" sz="2400" dirty="0">
                <a:solidFill>
                  <a:srgbClr val="FF0000"/>
                </a:solidFill>
                <a:latin typeface="+mn-lt"/>
              </a:rPr>
              <a:t>more surface radiation </a:t>
            </a:r>
            <a:r>
              <a:rPr lang="en-US" sz="2400" dirty="0">
                <a:latin typeface="+mn-lt"/>
              </a:rPr>
              <a:t>(it’s a positive feedback)</a:t>
            </a:r>
            <a:endParaRPr lang="en-US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51E0C0-C4AC-864E-A043-E67C2670C1C1}"/>
              </a:ext>
            </a:extLst>
          </p:cNvPr>
          <p:cNvSpPr txBox="1"/>
          <p:nvPr/>
        </p:nvSpPr>
        <p:spPr>
          <a:xfrm>
            <a:off x="3811580" y="4562386"/>
            <a:ext cx="39704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rgbClr val="FF0000"/>
                </a:solidFill>
              </a:rPr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297815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A6B4FB4-9C1A-224A-8E37-6C6F9C519BC6}"/>
              </a:ext>
            </a:extLst>
          </p:cNvPr>
          <p:cNvSpPr txBox="1"/>
          <p:nvPr/>
        </p:nvSpPr>
        <p:spPr>
          <a:xfrm>
            <a:off x="0" y="117404"/>
            <a:ext cx="914117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Predicting bond polarity using electronegativity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91320D9-F2D0-EC4B-BF1F-DB608171E54B}"/>
              </a:ext>
            </a:extLst>
          </p:cNvPr>
          <p:cNvGrpSpPr>
            <a:grpSpLocks noChangeAspect="1"/>
          </p:cNvGrpSpPr>
          <p:nvPr/>
        </p:nvGrpSpPr>
        <p:grpSpPr>
          <a:xfrm>
            <a:off x="561225" y="1844812"/>
            <a:ext cx="7451808" cy="4549657"/>
            <a:chOff x="272301" y="1576267"/>
            <a:chExt cx="6069121" cy="3705466"/>
          </a:xfrm>
        </p:grpSpPr>
        <p:pic>
          <p:nvPicPr>
            <p:cNvPr id="1028" name="Picture 4" descr="Solved: 16 Question (1 Point) E See Use The Pauling Electr... | Chegg.com">
              <a:extLst>
                <a:ext uri="{FF2B5EF4-FFF2-40B4-BE49-F238E27FC236}">
                  <a16:creationId xmlns:a16="http://schemas.microsoft.com/office/drawing/2014/main" id="{811286C9-470F-9E4B-B08B-442F382A474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8" t="19533" r="26055" b="3411"/>
            <a:stretch/>
          </p:blipFill>
          <p:spPr bwMode="auto">
            <a:xfrm>
              <a:off x="272301" y="1576267"/>
              <a:ext cx="6069121" cy="37054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2A55DC86-054F-884F-8C1B-47BE1EA966B7}"/>
                </a:ext>
              </a:extLst>
            </p:cNvPr>
            <p:cNvGrpSpPr/>
            <p:nvPr/>
          </p:nvGrpSpPr>
          <p:grpSpPr>
            <a:xfrm>
              <a:off x="1661738" y="1659889"/>
              <a:ext cx="2115504" cy="776909"/>
              <a:chOff x="1614238" y="1659889"/>
              <a:chExt cx="2115504" cy="776909"/>
            </a:xfrm>
          </p:grpSpPr>
          <p:sp>
            <p:nvSpPr>
              <p:cNvPr id="5" name="Right Arrow 4">
                <a:extLst>
                  <a:ext uri="{FF2B5EF4-FFF2-40B4-BE49-F238E27FC236}">
                    <a16:creationId xmlns:a16="http://schemas.microsoft.com/office/drawing/2014/main" id="{D373F237-FF97-1A4C-BA80-67A7A9E7BB8F}"/>
                  </a:ext>
                </a:extLst>
              </p:cNvPr>
              <p:cNvSpPr/>
              <p:nvPr/>
            </p:nvSpPr>
            <p:spPr>
              <a:xfrm rot="19481148">
                <a:off x="1829895" y="1888037"/>
                <a:ext cx="1899847" cy="548761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302D55C-A8AB-2148-A74D-19715E6D0874}"/>
                  </a:ext>
                </a:extLst>
              </p:cNvPr>
              <p:cNvSpPr txBox="1"/>
              <p:nvPr/>
            </p:nvSpPr>
            <p:spPr>
              <a:xfrm rot="19560527">
                <a:off x="1614238" y="1659889"/>
                <a:ext cx="168592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Increasing EN</a:t>
                </a:r>
              </a:p>
            </p:txBody>
          </p:sp>
        </p:grpSp>
      </p:grpSp>
      <p:pic>
        <p:nvPicPr>
          <p:cNvPr id="8" name="Picture 7" descr="Chart&#10;&#10;Description automatically generated with low confidence">
            <a:extLst>
              <a:ext uri="{FF2B5EF4-FFF2-40B4-BE49-F238E27FC236}">
                <a16:creationId xmlns:a16="http://schemas.microsoft.com/office/drawing/2014/main" id="{8F4886EA-E33C-1146-B50F-79A59A2F99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810" t="32540" r="51444" b="24883"/>
          <a:stretch/>
        </p:blipFill>
        <p:spPr>
          <a:xfrm>
            <a:off x="8247593" y="2406594"/>
            <a:ext cx="3520623" cy="185208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D6B1C84-114E-BF44-A667-B4DFD1D1CA1E}"/>
              </a:ext>
            </a:extLst>
          </p:cNvPr>
          <p:cNvSpPr txBox="1"/>
          <p:nvPr/>
        </p:nvSpPr>
        <p:spPr>
          <a:xfrm>
            <a:off x="8124450" y="2037262"/>
            <a:ext cx="1016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EN=3.5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DE8ACB9-7E8A-1949-BD0C-53305BA35A97}"/>
              </a:ext>
            </a:extLst>
          </p:cNvPr>
          <p:cNvSpPr txBox="1"/>
          <p:nvPr/>
        </p:nvSpPr>
        <p:spPr>
          <a:xfrm>
            <a:off x="10751493" y="2037262"/>
            <a:ext cx="1016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EN=3.5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747FC4A-E3B9-1B4D-A29C-BBFAA62B531E}"/>
              </a:ext>
            </a:extLst>
          </p:cNvPr>
          <p:cNvSpPr txBox="1"/>
          <p:nvPr/>
        </p:nvSpPr>
        <p:spPr>
          <a:xfrm>
            <a:off x="9437971" y="2037262"/>
            <a:ext cx="1016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EN=2.5</a:t>
            </a:r>
          </a:p>
        </p:txBody>
      </p:sp>
    </p:spTree>
    <p:extLst>
      <p:ext uri="{BB962C8B-B14F-4D97-AF65-F5344CB8AC3E}">
        <p14:creationId xmlns:p14="http://schemas.microsoft.com/office/powerpoint/2010/main" val="27571488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A6B4FB4-9C1A-224A-8E37-6C6F9C519BC6}"/>
              </a:ext>
            </a:extLst>
          </p:cNvPr>
          <p:cNvSpPr txBox="1"/>
          <p:nvPr/>
        </p:nvSpPr>
        <p:spPr>
          <a:xfrm>
            <a:off x="0" y="117404"/>
            <a:ext cx="1207970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Relating electronegativity to electrostatic potential maps and partial charge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5750D0-2240-8B48-9AB6-696F881C8C0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626920" y="719137"/>
            <a:ext cx="4610116" cy="398182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74EC51D-B343-4041-94F5-0EF9FB566C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0446" y="1428482"/>
            <a:ext cx="3889150" cy="3272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2583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8D8FC02-ABDE-3449-B35D-F4016DC72D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223" y="628211"/>
            <a:ext cx="3575050" cy="3416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7B116E0-5A8D-CA4C-B3CB-1A0C4BC4102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3454" y="628211"/>
            <a:ext cx="5131745" cy="36023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2B967C5-9673-FF4C-8734-A8B57C078B4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6112"/>
          <a:stretch/>
        </p:blipFill>
        <p:spPr>
          <a:xfrm>
            <a:off x="199890" y="4368800"/>
            <a:ext cx="4618854" cy="237179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43B937C-8BEE-2548-80BB-3F329A7DC1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1746" y="4343959"/>
            <a:ext cx="4618854" cy="239663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B4439C7-71A5-8C46-B018-299AA4BCDEB5}"/>
              </a:ext>
            </a:extLst>
          </p:cNvPr>
          <p:cNvSpPr txBox="1"/>
          <p:nvPr/>
        </p:nvSpPr>
        <p:spPr>
          <a:xfrm>
            <a:off x="0" y="117404"/>
            <a:ext cx="1207970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Relating electronegativity to electrostatic potential maps and partial charge</a:t>
            </a:r>
          </a:p>
        </p:txBody>
      </p:sp>
    </p:spTree>
    <p:extLst>
      <p:ext uri="{BB962C8B-B14F-4D97-AF65-F5344CB8AC3E}">
        <p14:creationId xmlns:p14="http://schemas.microsoft.com/office/powerpoint/2010/main" val="3709859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591671"/>
          </a:xfrm>
          <a:noFill/>
        </p:spPr>
        <p:txBody>
          <a:bodyPr>
            <a:normAutofit/>
          </a:bodyPr>
          <a:lstStyle/>
          <a:p>
            <a:r>
              <a:rPr lang="en-US" sz="3000" b="1" dirty="0">
                <a:latin typeface="+mn-lt"/>
              </a:rPr>
              <a:t>Other greenhouse gases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0F1D1DA-845F-6542-B3E0-7CA0778BF0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0464" y="591671"/>
            <a:ext cx="5629048" cy="5997015"/>
          </a:xfrm>
          <a:prstGeom prst="rect">
            <a:avLst/>
          </a:prstGeom>
        </p:spPr>
      </p:pic>
      <p:sp>
        <p:nvSpPr>
          <p:cNvPr id="3" name="Right Brace 2">
            <a:extLst>
              <a:ext uri="{FF2B5EF4-FFF2-40B4-BE49-F238E27FC236}">
                <a16:creationId xmlns:a16="http://schemas.microsoft.com/office/drawing/2014/main" id="{4CDAD06C-8546-8142-A67F-FD27069AFA39}"/>
              </a:ext>
            </a:extLst>
          </p:cNvPr>
          <p:cNvSpPr/>
          <p:nvPr/>
        </p:nvSpPr>
        <p:spPr>
          <a:xfrm>
            <a:off x="6969512" y="4836695"/>
            <a:ext cx="321625" cy="950494"/>
          </a:xfrm>
          <a:prstGeom prst="rightBrac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5923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A6B4FB4-9C1A-224A-8E37-6C6F9C519BC6}"/>
              </a:ext>
            </a:extLst>
          </p:cNvPr>
          <p:cNvSpPr txBox="1"/>
          <p:nvPr/>
        </p:nvSpPr>
        <p:spPr>
          <a:xfrm>
            <a:off x="0" y="117404"/>
            <a:ext cx="1277784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Why the bend and asymmetric stretch motions are “IR-active”</a:t>
            </a:r>
            <a:endParaRPr lang="en-US" sz="3000" b="1" dirty="0">
              <a:solidFill>
                <a:schemeClr val="tx1"/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67FC571-AE5F-2945-8BA4-68B5B38979BE}"/>
              </a:ext>
            </a:extLst>
          </p:cNvPr>
          <p:cNvGrpSpPr/>
          <p:nvPr/>
        </p:nvGrpSpPr>
        <p:grpSpPr>
          <a:xfrm>
            <a:off x="562684" y="3422733"/>
            <a:ext cx="10481727" cy="3142246"/>
            <a:chOff x="562684" y="3422733"/>
            <a:chExt cx="10481727" cy="3142246"/>
          </a:xfrm>
        </p:grpSpPr>
        <p:pic>
          <p:nvPicPr>
            <p:cNvPr id="8" name="Picture 7" descr="Table&#10;&#10;Description automatically generated">
              <a:extLst>
                <a:ext uri="{FF2B5EF4-FFF2-40B4-BE49-F238E27FC236}">
                  <a16:creationId xmlns:a16="http://schemas.microsoft.com/office/drawing/2014/main" id="{850BF8BB-A2DC-2143-8FCF-F34FDE0A46E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8121" t="45750" r="15608" b="25022"/>
            <a:stretch/>
          </p:blipFill>
          <p:spPr>
            <a:xfrm>
              <a:off x="562684" y="3544943"/>
              <a:ext cx="10481727" cy="2889407"/>
            </a:xfrm>
            <a:prstGeom prst="rect">
              <a:avLst/>
            </a:prstGeom>
          </p:spPr>
        </p:pic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80A773C-F345-E24F-A219-3609D51714F2}"/>
                </a:ext>
              </a:extLst>
            </p:cNvPr>
            <p:cNvSpPr/>
            <p:nvPr/>
          </p:nvSpPr>
          <p:spPr>
            <a:xfrm>
              <a:off x="9500260" y="3422733"/>
              <a:ext cx="1425039" cy="3142246"/>
            </a:xfrm>
            <a:prstGeom prst="ellipse">
              <a:avLst/>
            </a:prstGeom>
            <a:solidFill>
              <a:schemeClr val="accent1">
                <a:alpha val="21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40D0B05-C6DF-8941-AD82-9D6D98D65CD9}"/>
              </a:ext>
            </a:extLst>
          </p:cNvPr>
          <p:cNvGrpSpPr/>
          <p:nvPr/>
        </p:nvGrpSpPr>
        <p:grpSpPr>
          <a:xfrm>
            <a:off x="8684906" y="724882"/>
            <a:ext cx="2529673" cy="2358809"/>
            <a:chOff x="9580755" y="2010841"/>
            <a:chExt cx="2529673" cy="2358809"/>
          </a:xfrm>
        </p:grpSpPr>
        <p:pic>
          <p:nvPicPr>
            <p:cNvPr id="22" name="Picture 21" descr="Chart&#10;&#10;Description automatically generated with low confidence">
              <a:extLst>
                <a:ext uri="{FF2B5EF4-FFF2-40B4-BE49-F238E27FC236}">
                  <a16:creationId xmlns:a16="http://schemas.microsoft.com/office/drawing/2014/main" id="{3BAA84A7-98E5-404B-AE5B-F5A7B25F62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3575" r="1723" b="76820"/>
            <a:stretch/>
          </p:blipFill>
          <p:spPr>
            <a:xfrm rot="5400000" flipH="1">
              <a:off x="10411360" y="2905017"/>
              <a:ext cx="2358809" cy="570457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9769677-0B82-0D4B-B653-E359E376A7A7}"/>
                </a:ext>
              </a:extLst>
            </p:cNvPr>
            <p:cNvSpPr txBox="1"/>
            <p:nvPr/>
          </p:nvSpPr>
          <p:spPr>
            <a:xfrm>
              <a:off x="9580755" y="2598002"/>
              <a:ext cx="252967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Asymmetric stretch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2ED2CE3-4AA0-3949-982B-5BAE020F1422}"/>
              </a:ext>
            </a:extLst>
          </p:cNvPr>
          <p:cNvGrpSpPr/>
          <p:nvPr/>
        </p:nvGrpSpPr>
        <p:grpSpPr>
          <a:xfrm>
            <a:off x="5782777" y="1310583"/>
            <a:ext cx="3075336" cy="1397958"/>
            <a:chOff x="9580755" y="5373224"/>
            <a:chExt cx="3075336" cy="1397958"/>
          </a:xfrm>
        </p:grpSpPr>
        <p:pic>
          <p:nvPicPr>
            <p:cNvPr id="25" name="Picture 24" descr="Chart&#10;&#10;Description automatically generated with low confidence">
              <a:extLst>
                <a:ext uri="{FF2B5EF4-FFF2-40B4-BE49-F238E27FC236}">
                  <a16:creationId xmlns:a16="http://schemas.microsoft.com/office/drawing/2014/main" id="{A8589ED9-7370-BC42-946B-635F313CC7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0810" t="32540" r="51444" b="24883"/>
            <a:stretch/>
          </p:blipFill>
          <p:spPr>
            <a:xfrm>
              <a:off x="9580755" y="5373224"/>
              <a:ext cx="1992305" cy="1048085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946B392-EAB0-214A-A484-558E4395D25C}"/>
                </a:ext>
              </a:extLst>
            </p:cNvPr>
            <p:cNvSpPr txBox="1"/>
            <p:nvPr/>
          </p:nvSpPr>
          <p:spPr>
            <a:xfrm>
              <a:off x="10126418" y="6309517"/>
              <a:ext cx="252967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Bend</a:t>
              </a:r>
            </a:p>
          </p:txBody>
        </p:sp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B19199E7-6F88-F041-8580-8CEA69D97B3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2572" r="22830" b="55272"/>
          <a:stretch/>
        </p:blipFill>
        <p:spPr>
          <a:xfrm flipV="1">
            <a:off x="0" y="1043569"/>
            <a:ext cx="5727841" cy="1555252"/>
          </a:xfrm>
          <a:prstGeom prst="rect">
            <a:avLst/>
          </a:prstGeom>
        </p:spPr>
      </p:pic>
      <p:sp>
        <p:nvSpPr>
          <p:cNvPr id="3" name="Right Arrow 2">
            <a:extLst>
              <a:ext uri="{FF2B5EF4-FFF2-40B4-BE49-F238E27FC236}">
                <a16:creationId xmlns:a16="http://schemas.microsoft.com/office/drawing/2014/main" id="{B4D294BE-FD96-3C4C-9A5C-72F4C3ADE9AA}"/>
              </a:ext>
            </a:extLst>
          </p:cNvPr>
          <p:cNvSpPr/>
          <p:nvPr/>
        </p:nvSpPr>
        <p:spPr>
          <a:xfrm>
            <a:off x="5222514" y="1507804"/>
            <a:ext cx="505327" cy="2526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3384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A957AE6-B743-D843-9EF1-77EB9D85C777}"/>
              </a:ext>
            </a:extLst>
          </p:cNvPr>
          <p:cNvSpPr/>
          <p:nvPr/>
        </p:nvSpPr>
        <p:spPr>
          <a:xfrm>
            <a:off x="0" y="0"/>
            <a:ext cx="2360133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</a:rPr>
              <a:t>Lab this week</a:t>
            </a:r>
            <a:endParaRPr lang="en-US" sz="30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F8D33DA-D3C8-D043-815D-16824802E2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854" y="1286834"/>
            <a:ext cx="6046614" cy="3627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DFFB736-4A46-8343-940B-CDDF1EE6DA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7262" y="718507"/>
            <a:ext cx="5031031" cy="5420985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8D05ECA7-F33F-1342-A5B8-97E79540BB8D}"/>
              </a:ext>
            </a:extLst>
          </p:cNvPr>
          <p:cNvCxnSpPr/>
          <p:nvPr/>
        </p:nvCxnSpPr>
        <p:spPr>
          <a:xfrm>
            <a:off x="3262161" y="3100818"/>
            <a:ext cx="6038250" cy="1362898"/>
          </a:xfrm>
          <a:prstGeom prst="straightConnector1">
            <a:avLst/>
          </a:prstGeom>
          <a:ln w="63500">
            <a:solidFill>
              <a:srgbClr val="FF0000">
                <a:alpha val="54000"/>
              </a:srgb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A63B460-9E6C-264F-AC77-2933DB9FE44F}"/>
                  </a:ext>
                </a:extLst>
              </p:cNvPr>
              <p:cNvSpPr txBox="1"/>
              <p:nvPr/>
            </p:nvSpPr>
            <p:spPr>
              <a:xfrm>
                <a:off x="238854" y="5470794"/>
                <a:ext cx="5557836" cy="6801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𝝀</m:t>
                    </m:r>
                    <m:d>
                      <m:dPr>
                        <m:ctrlP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l-GR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𝝁</m:t>
                        </m:r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𝒎</m:t>
                        </m:r>
                      </m:e>
                    </m:d>
                    <m:r>
                      <a:rPr lang="en-US" sz="2400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  <m:sSup>
                          <m:sSupPr>
                            <m:ctrlPr>
                              <a:rPr lang="en-US" sz="2400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𝟎</m:t>
                            </m:r>
                          </m:e>
                          <m:sup>
                            <m:r>
                              <a:rPr lang="en-US" sz="2400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𝟒</m:t>
                            </m:r>
                          </m:sup>
                        </m:sSup>
                      </m:num>
                      <m:den>
                        <m: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𝟐𝟑𝟓𝟎</m:t>
                        </m:r>
                      </m:den>
                    </m:f>
                    <m:r>
                      <a:rPr lang="en-US" sz="24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𝟒</m:t>
                    </m:r>
                    <m:r>
                      <a:rPr lang="en-US" sz="24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𝝁</m:t>
                    </m:r>
                    <m:r>
                      <a:rPr lang="en-US" sz="24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𝒎</m:t>
                    </m:r>
                  </m:oMath>
                </a14:m>
                <a:r>
                  <a:rPr lang="en-US" sz="2400" b="1" i="1" dirty="0">
                    <a:solidFill>
                      <a:srgbClr val="7030A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A63B460-9E6C-264F-AC77-2933DB9FE4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854" y="5470794"/>
                <a:ext cx="5557836" cy="680186"/>
              </a:xfrm>
              <a:prstGeom prst="rect">
                <a:avLst/>
              </a:prstGeom>
              <a:blipFill>
                <a:blip r:embed="rId4"/>
                <a:stretch>
                  <a:fillRect l="-228" b="-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014812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A957AE6-B743-D843-9EF1-77EB9D85C777}"/>
              </a:ext>
            </a:extLst>
          </p:cNvPr>
          <p:cNvSpPr/>
          <p:nvPr/>
        </p:nvSpPr>
        <p:spPr>
          <a:xfrm>
            <a:off x="0" y="0"/>
            <a:ext cx="2360133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</a:rPr>
              <a:t>Lab this week</a:t>
            </a:r>
            <a:endParaRPr lang="en-US" sz="30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F8D33DA-D3C8-D043-815D-16824802E2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854" y="1286834"/>
            <a:ext cx="6046614" cy="3627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DFFB736-4A46-8343-940B-CDDF1EE6DA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7262" y="718507"/>
            <a:ext cx="5031031" cy="5420985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8D05ECA7-F33F-1342-A5B8-97E79540BB8D}"/>
              </a:ext>
            </a:extLst>
          </p:cNvPr>
          <p:cNvCxnSpPr>
            <a:cxnSpLocks/>
          </p:cNvCxnSpPr>
          <p:nvPr/>
        </p:nvCxnSpPr>
        <p:spPr>
          <a:xfrm>
            <a:off x="5751095" y="3056021"/>
            <a:ext cx="4463716" cy="1395663"/>
          </a:xfrm>
          <a:prstGeom prst="straightConnector1">
            <a:avLst/>
          </a:prstGeom>
          <a:ln w="63500">
            <a:solidFill>
              <a:srgbClr val="FF0000">
                <a:alpha val="54000"/>
              </a:srgb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6CAD336-A08F-CA46-8E4E-31A3AF986849}"/>
                  </a:ext>
                </a:extLst>
              </p:cNvPr>
              <p:cNvSpPr txBox="1"/>
              <p:nvPr/>
            </p:nvSpPr>
            <p:spPr>
              <a:xfrm>
                <a:off x="238854" y="5470794"/>
                <a:ext cx="5557836" cy="6801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𝝀</m:t>
                    </m:r>
                    <m:d>
                      <m:dPr>
                        <m:ctrlP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l-GR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𝝁</m:t>
                        </m:r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𝒎</m:t>
                        </m:r>
                      </m:e>
                    </m:d>
                    <m:r>
                      <a:rPr lang="en-US" sz="2400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  <m:sSup>
                          <m:sSupPr>
                            <m:ctrlPr>
                              <a:rPr lang="en-US" sz="2400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𝟎</m:t>
                            </m:r>
                          </m:e>
                          <m:sup>
                            <m:r>
                              <a:rPr lang="en-US" sz="2400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𝟒</m:t>
                            </m:r>
                          </m:sup>
                        </m:sSup>
                      </m:num>
                      <m:den>
                        <m: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𝟕𝟎𝟎</m:t>
                        </m:r>
                      </m:den>
                    </m:f>
                    <m:r>
                      <a:rPr lang="en-US" sz="24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𝟏𝟒</m:t>
                    </m:r>
                    <m:r>
                      <a:rPr lang="en-US" sz="24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𝝁</m:t>
                    </m:r>
                    <m:r>
                      <a:rPr lang="en-US" sz="24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𝒎</m:t>
                    </m:r>
                  </m:oMath>
                </a14:m>
                <a:r>
                  <a:rPr lang="en-US" sz="2400" b="1" i="1" dirty="0">
                    <a:solidFill>
                      <a:srgbClr val="7030A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6CAD336-A08F-CA46-8E4E-31A3AF9868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854" y="5470794"/>
                <a:ext cx="5557836" cy="680186"/>
              </a:xfrm>
              <a:prstGeom prst="rect">
                <a:avLst/>
              </a:prstGeom>
              <a:blipFill>
                <a:blip r:embed="rId4"/>
                <a:stretch>
                  <a:fillRect l="-228" b="-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B53388D-1DF0-B042-896C-C57D4F95E2A3}"/>
                  </a:ext>
                </a:extLst>
              </p:cNvPr>
              <p:cNvSpPr txBox="1"/>
              <p:nvPr/>
            </p:nvSpPr>
            <p:spPr>
              <a:xfrm>
                <a:off x="4395854" y="4583034"/>
                <a:ext cx="2397769" cy="3755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𝟕𝟎𝟎</m:t>
                      </m:r>
                      <m:r>
                        <a:rPr lang="en-US" sz="18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8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𝒄</m:t>
                      </m:r>
                      <m:sSup>
                        <m:sSupPr>
                          <m:ctrlPr>
                            <a:rPr lang="en-US" sz="18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𝒎</m:t>
                          </m:r>
                        </m:e>
                        <m:sup>
                          <m:r>
                            <a:rPr lang="en-US" sz="18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8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B53388D-1DF0-B042-896C-C57D4F95E2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5854" y="4583034"/>
                <a:ext cx="2397769" cy="375552"/>
              </a:xfrm>
              <a:prstGeom prst="rect">
                <a:avLst/>
              </a:prstGeom>
              <a:blipFill>
                <a:blip r:embed="rId5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480118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591671"/>
          </a:xfrm>
          <a:noFill/>
        </p:spPr>
        <p:txBody>
          <a:bodyPr>
            <a:normAutofit/>
          </a:bodyPr>
          <a:lstStyle/>
          <a:p>
            <a:r>
              <a:rPr lang="en-US" sz="3000" b="1" dirty="0">
                <a:latin typeface="+mn-lt"/>
              </a:rPr>
              <a:t>Challenge question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CFE61FA-5406-1B49-9EEE-C52B3B39ECA8}"/>
                  </a:ext>
                </a:extLst>
              </p:cNvPr>
              <p:cNvSpPr txBox="1"/>
              <p:nvPr/>
            </p:nvSpPr>
            <p:spPr>
              <a:xfrm>
                <a:off x="89550" y="591671"/>
                <a:ext cx="5344082" cy="52629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The surface of Venus is really hot (700 K), and there’s a lot of CO</a:t>
                </a:r>
                <a:r>
                  <a:rPr lang="en-US" sz="2400" baseline="-25000" dirty="0"/>
                  <a:t>2</a:t>
                </a:r>
                <a:r>
                  <a:rPr lang="en-US" sz="2400" dirty="0"/>
                  <a:t> in the atmosphere. Here’s a claim: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“At a high enough temperature, one would expect that the asymmetric stretch of CO</a:t>
                </a:r>
                <a:r>
                  <a:rPr lang="en-US" sz="2400" baseline="-25000" dirty="0"/>
                  <a:t>2</a:t>
                </a:r>
                <a:r>
                  <a:rPr lang="en-US" sz="2400" dirty="0"/>
                  <a:t> will become the most important mechanism for greenhouse warming on Venus”</a:t>
                </a:r>
              </a:p>
              <a:p>
                <a:endParaRPr lang="en-US" sz="2400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/>
                  <a:t>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for Venus</a:t>
                </a:r>
                <a:r>
                  <a:rPr lang="en-US" sz="2400" dirty="0"/>
                  <a:t> (700 K)</a:t>
                </a:r>
                <a:endParaRPr lang="en-US" sz="2400" dirty="0">
                  <a:ea typeface="Cambria Math" panose="02040503050406030204" pitchFamily="18" charset="0"/>
                </a:endParaRP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>
                    <a:ea typeface="Cambria Math" panose="02040503050406030204" pitchFamily="18" charset="0"/>
                  </a:rPr>
                  <a:t>See how this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aligns with IR-active CO</a:t>
                </a:r>
                <a:r>
                  <a:rPr lang="en-US" sz="2400" baseline="-25000" dirty="0">
                    <a:ea typeface="Cambria Math" panose="02040503050406030204" pitchFamily="18" charset="0"/>
                  </a:rPr>
                  <a:t>2</a:t>
                </a:r>
                <a:r>
                  <a:rPr lang="en-US" sz="2400" dirty="0">
                    <a:ea typeface="Cambria Math" panose="02040503050406030204" pitchFamily="18" charset="0"/>
                  </a:rPr>
                  <a:t> bands (bend, asymmetric stretch)</a:t>
                </a:r>
                <a:endParaRPr lang="en-US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CFE61FA-5406-1B49-9EEE-C52B3B39EC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50" y="591671"/>
                <a:ext cx="5344082" cy="5262979"/>
              </a:xfrm>
              <a:prstGeom prst="rect">
                <a:avLst/>
              </a:prstGeom>
              <a:blipFill>
                <a:blip r:embed="rId2"/>
                <a:stretch>
                  <a:fillRect l="-1900" t="-964" r="-2850" b="-19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4913828B-80C5-3741-B2F2-2ECE15A708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3632" y="245888"/>
            <a:ext cx="5908274" cy="6366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6273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302836" cy="570457"/>
          </a:xfrm>
          <a:noFill/>
        </p:spPr>
        <p:txBody>
          <a:bodyPr>
            <a:noAutofit/>
          </a:bodyPr>
          <a:lstStyle/>
          <a:p>
            <a:r>
              <a:rPr lang="en-US" sz="3000" b="1" dirty="0">
                <a:latin typeface="+mn-lt"/>
              </a:rPr>
              <a:t>How the bend and asymmetric stretch appear in atmospheric spectra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0F1D1DA-845F-6542-B3E0-7CA0778BF0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302" y="570457"/>
            <a:ext cx="5629048" cy="5997015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63B541D3-8845-1B4C-BC12-2E97C2FDD2A1}"/>
              </a:ext>
            </a:extLst>
          </p:cNvPr>
          <p:cNvGrpSpPr/>
          <p:nvPr/>
        </p:nvGrpSpPr>
        <p:grpSpPr>
          <a:xfrm>
            <a:off x="7735833" y="2126121"/>
            <a:ext cx="2841074" cy="1254345"/>
            <a:chOff x="9269354" y="2598002"/>
            <a:chExt cx="2841074" cy="1254345"/>
          </a:xfrm>
        </p:grpSpPr>
        <p:pic>
          <p:nvPicPr>
            <p:cNvPr id="16" name="Picture 15" descr="Chart&#10;&#10;Description automatically generated with low confidence">
              <a:extLst>
                <a:ext uri="{FF2B5EF4-FFF2-40B4-BE49-F238E27FC236}">
                  <a16:creationId xmlns:a16="http://schemas.microsoft.com/office/drawing/2014/main" id="{A5F8E8A0-7968-294C-9CC6-EB2293BDC1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3575" r="1723" b="76820"/>
            <a:stretch/>
          </p:blipFill>
          <p:spPr>
            <a:xfrm flipH="1">
              <a:off x="9269354" y="3281890"/>
              <a:ext cx="2358809" cy="570457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7404AFA-B9A6-BC48-B8C4-431A77D2EC18}"/>
                </a:ext>
              </a:extLst>
            </p:cNvPr>
            <p:cNvSpPr txBox="1"/>
            <p:nvPr/>
          </p:nvSpPr>
          <p:spPr>
            <a:xfrm>
              <a:off x="9580755" y="2598002"/>
              <a:ext cx="252967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Asymmetric stretch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05DFDB6E-D2AA-DE4E-BE27-4BA0AB3A9D6F}"/>
              </a:ext>
            </a:extLst>
          </p:cNvPr>
          <p:cNvGrpSpPr/>
          <p:nvPr/>
        </p:nvGrpSpPr>
        <p:grpSpPr>
          <a:xfrm>
            <a:off x="8042992" y="4850710"/>
            <a:ext cx="2533915" cy="1278917"/>
            <a:chOff x="9580755" y="5373224"/>
            <a:chExt cx="2533915" cy="1278917"/>
          </a:xfrm>
        </p:grpSpPr>
        <p:pic>
          <p:nvPicPr>
            <p:cNvPr id="10" name="Picture 9" descr="Chart&#10;&#10;Description automatically generated with low confidence">
              <a:extLst>
                <a:ext uri="{FF2B5EF4-FFF2-40B4-BE49-F238E27FC236}">
                  <a16:creationId xmlns:a16="http://schemas.microsoft.com/office/drawing/2014/main" id="{F14421B6-4866-914D-B15A-2AA9D30314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0810" t="32540" r="51444" b="24883"/>
            <a:stretch/>
          </p:blipFill>
          <p:spPr>
            <a:xfrm>
              <a:off x="9580755" y="5373224"/>
              <a:ext cx="1992305" cy="1048085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B3966E7-9B55-A643-BAF4-942276949B54}"/>
                </a:ext>
              </a:extLst>
            </p:cNvPr>
            <p:cNvSpPr txBox="1"/>
            <p:nvPr/>
          </p:nvSpPr>
          <p:spPr>
            <a:xfrm>
              <a:off x="9584997" y="6190476"/>
              <a:ext cx="252967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Bend</a:t>
              </a:r>
            </a:p>
          </p:txBody>
        </p:sp>
      </p:grp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326C6A4-C410-E449-AC2D-8144DCE0165B}"/>
              </a:ext>
            </a:extLst>
          </p:cNvPr>
          <p:cNvCxnSpPr>
            <a:cxnSpLocks/>
          </p:cNvCxnSpPr>
          <p:nvPr/>
        </p:nvCxnSpPr>
        <p:spPr>
          <a:xfrm flipH="1" flipV="1">
            <a:off x="5279871" y="4744418"/>
            <a:ext cx="2463880" cy="49260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1EC699C-891B-A544-B09B-60D562D20497}"/>
              </a:ext>
            </a:extLst>
          </p:cNvPr>
          <p:cNvCxnSpPr>
            <a:cxnSpLocks/>
          </p:cNvCxnSpPr>
          <p:nvPr/>
        </p:nvCxnSpPr>
        <p:spPr>
          <a:xfrm flipH="1">
            <a:off x="4072548" y="3289465"/>
            <a:ext cx="3563286" cy="1399691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94045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591671"/>
          </a:xfrm>
          <a:noFill/>
        </p:spPr>
        <p:txBody>
          <a:bodyPr>
            <a:normAutofit/>
          </a:bodyPr>
          <a:lstStyle/>
          <a:p>
            <a:r>
              <a:rPr lang="en-US" sz="3000" b="1" dirty="0">
                <a:latin typeface="+mn-lt"/>
              </a:rPr>
              <a:t>The 8-12 micrometer atmospheric window 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6573AC4-51EC-C244-A072-88F2BB514F1F}"/>
              </a:ext>
            </a:extLst>
          </p:cNvPr>
          <p:cNvGrpSpPr/>
          <p:nvPr/>
        </p:nvGrpSpPr>
        <p:grpSpPr>
          <a:xfrm>
            <a:off x="181322" y="655703"/>
            <a:ext cx="9762778" cy="5687602"/>
            <a:chOff x="1730722" y="655703"/>
            <a:chExt cx="9762778" cy="5687602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DBA001BE-FEE1-3B40-8079-DC01A054EF47}"/>
                </a:ext>
              </a:extLst>
            </p:cNvPr>
            <p:cNvGrpSpPr/>
            <p:nvPr/>
          </p:nvGrpSpPr>
          <p:grpSpPr>
            <a:xfrm>
              <a:off x="1730722" y="655703"/>
              <a:ext cx="7039433" cy="5687602"/>
              <a:chOff x="1730722" y="655703"/>
              <a:chExt cx="7039433" cy="5687602"/>
            </a:xfrm>
          </p:grpSpPr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6DA4DBA2-3527-2A4F-A6A5-41BE12F9A3F8}"/>
                  </a:ext>
                </a:extLst>
              </p:cNvPr>
              <p:cNvGrpSpPr/>
              <p:nvPr/>
            </p:nvGrpSpPr>
            <p:grpSpPr>
              <a:xfrm>
                <a:off x="1730722" y="655703"/>
                <a:ext cx="7039433" cy="5687602"/>
                <a:chOff x="3992471" y="581523"/>
                <a:chExt cx="7640622" cy="5776447"/>
              </a:xfrm>
            </p:grpSpPr>
            <p:pic>
              <p:nvPicPr>
                <p:cNvPr id="9" name="Picture 8">
                  <a:extLst>
                    <a:ext uri="{FF2B5EF4-FFF2-40B4-BE49-F238E27FC236}">
                      <a16:creationId xmlns:a16="http://schemas.microsoft.com/office/drawing/2014/main" id="{B0F1D1DA-845F-6542-B3E0-7CA0778BF02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5903827" y="581523"/>
                  <a:ext cx="5729266" cy="5776447"/>
                </a:xfrm>
                <a:prstGeom prst="rect">
                  <a:avLst/>
                </a:prstGeom>
              </p:spPr>
            </p:pic>
            <p:grpSp>
              <p:nvGrpSpPr>
                <p:cNvPr id="19" name="Group 18">
                  <a:extLst>
                    <a:ext uri="{FF2B5EF4-FFF2-40B4-BE49-F238E27FC236}">
                      <a16:creationId xmlns:a16="http://schemas.microsoft.com/office/drawing/2014/main" id="{3BE8C4B8-21B9-4648-B879-E09425A9551A}"/>
                    </a:ext>
                  </a:extLst>
                </p:cNvPr>
                <p:cNvGrpSpPr/>
                <p:nvPr/>
              </p:nvGrpSpPr>
              <p:grpSpPr>
                <a:xfrm>
                  <a:off x="3992471" y="4101291"/>
                  <a:ext cx="1614570" cy="1983179"/>
                  <a:chOff x="3992471" y="4101291"/>
                  <a:chExt cx="1614570" cy="1983179"/>
                </a:xfrm>
              </p:grpSpPr>
              <p:sp>
                <p:nvSpPr>
                  <p:cNvPr id="17" name="Left Brace 16">
                    <a:extLst>
                      <a:ext uri="{FF2B5EF4-FFF2-40B4-BE49-F238E27FC236}">
                        <a16:creationId xmlns:a16="http://schemas.microsoft.com/office/drawing/2014/main" id="{D1156B56-0C6C-0941-9A79-68677352E222}"/>
                      </a:ext>
                    </a:extLst>
                  </p:cNvPr>
                  <p:cNvSpPr/>
                  <p:nvPr/>
                </p:nvSpPr>
                <p:spPr>
                  <a:xfrm>
                    <a:off x="5405160" y="4101291"/>
                    <a:ext cx="201881" cy="1983179"/>
                  </a:xfrm>
                  <a:prstGeom prst="leftBrace">
                    <a:avLst/>
                  </a:prstGeom>
                  <a:ln w="635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42CA3F15-5994-1A44-B99D-6054512931C5}"/>
                      </a:ext>
                    </a:extLst>
                  </p:cNvPr>
                  <p:cNvSpPr txBox="1"/>
                  <p:nvPr/>
                </p:nvSpPr>
                <p:spPr>
                  <a:xfrm>
                    <a:off x="3992471" y="4645018"/>
                    <a:ext cx="1548544" cy="84397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400" dirty="0"/>
                      <a:t>Individual GHGs</a:t>
                    </a:r>
                  </a:p>
                </p:txBody>
              </p:sp>
            </p:grpSp>
            <p:grpSp>
              <p:nvGrpSpPr>
                <p:cNvPr id="20" name="Group 19">
                  <a:extLst>
                    <a:ext uri="{FF2B5EF4-FFF2-40B4-BE49-F238E27FC236}">
                      <a16:creationId xmlns:a16="http://schemas.microsoft.com/office/drawing/2014/main" id="{881881CE-D1FC-0B43-B070-3F17437F3AC8}"/>
                    </a:ext>
                  </a:extLst>
                </p:cNvPr>
                <p:cNvGrpSpPr/>
                <p:nvPr/>
              </p:nvGrpSpPr>
              <p:grpSpPr>
                <a:xfrm>
                  <a:off x="4586707" y="3075709"/>
                  <a:ext cx="1241317" cy="905780"/>
                  <a:chOff x="4657960" y="4336472"/>
                  <a:chExt cx="1241317" cy="905780"/>
                </a:xfrm>
              </p:grpSpPr>
              <p:sp>
                <p:nvSpPr>
                  <p:cNvPr id="21" name="Left Brace 20">
                    <a:extLst>
                      <a:ext uri="{FF2B5EF4-FFF2-40B4-BE49-F238E27FC236}">
                        <a16:creationId xmlns:a16="http://schemas.microsoft.com/office/drawing/2014/main" id="{BD099366-6DE0-BE45-BC80-76B781A3D3E0}"/>
                      </a:ext>
                    </a:extLst>
                  </p:cNvPr>
                  <p:cNvSpPr/>
                  <p:nvPr/>
                </p:nvSpPr>
                <p:spPr>
                  <a:xfrm>
                    <a:off x="5415388" y="4336472"/>
                    <a:ext cx="296646" cy="788074"/>
                  </a:xfrm>
                  <a:prstGeom prst="leftBrace">
                    <a:avLst/>
                  </a:prstGeom>
                  <a:ln w="635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4B71F679-94C3-EB41-A5B8-9C596692A32E}"/>
                      </a:ext>
                    </a:extLst>
                  </p:cNvPr>
                  <p:cNvSpPr txBox="1"/>
                  <p:nvPr/>
                </p:nvSpPr>
                <p:spPr>
                  <a:xfrm>
                    <a:off x="4657960" y="4411255"/>
                    <a:ext cx="1241317" cy="83099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400" dirty="0"/>
                      <a:t>Total GHG</a:t>
                    </a:r>
                  </a:p>
                </p:txBody>
              </p:sp>
            </p:grpSp>
          </p:grpSp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2EAEE8DD-1584-8F49-93C5-4243A1696BB9}"/>
                  </a:ext>
                </a:extLst>
              </p:cNvPr>
              <p:cNvSpPr/>
              <p:nvPr/>
            </p:nvSpPr>
            <p:spPr>
              <a:xfrm>
                <a:off x="7322073" y="4467818"/>
                <a:ext cx="129652" cy="256582"/>
              </a:xfrm>
              <a:prstGeom prst="rect">
                <a:avLst/>
              </a:prstGeom>
              <a:solidFill>
                <a:srgbClr val="FF0000">
                  <a:alpha val="45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5709B1BB-B9E0-8847-AA01-F9B02C21B66C}"/>
                  </a:ext>
                </a:extLst>
              </p:cNvPr>
              <p:cNvSpPr/>
              <p:nvPr/>
            </p:nvSpPr>
            <p:spPr>
              <a:xfrm>
                <a:off x="6505448" y="4169368"/>
                <a:ext cx="376733" cy="256582"/>
              </a:xfrm>
              <a:prstGeom prst="rect">
                <a:avLst/>
              </a:prstGeom>
              <a:solidFill>
                <a:schemeClr val="accent1">
                  <a:alpha val="44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7ECBC53-B4A3-7A4D-9CCF-AA7D7A4D8F59}"/>
                </a:ext>
              </a:extLst>
            </p:cNvPr>
            <p:cNvGrpSpPr/>
            <p:nvPr/>
          </p:nvGrpSpPr>
          <p:grpSpPr>
            <a:xfrm>
              <a:off x="7451726" y="4425950"/>
              <a:ext cx="3889374" cy="461665"/>
              <a:chOff x="7451726" y="4425950"/>
              <a:chExt cx="3889374" cy="461665"/>
            </a:xfrm>
          </p:grpSpPr>
          <p:cxnSp>
            <p:nvCxnSpPr>
              <p:cNvPr id="5" name="Straight Arrow Connector 4">
                <a:extLst>
                  <a:ext uri="{FF2B5EF4-FFF2-40B4-BE49-F238E27FC236}">
                    <a16:creationId xmlns:a16="http://schemas.microsoft.com/office/drawing/2014/main" id="{2374CA50-AEC7-3244-B8C1-AF792A427AA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451726" y="4618599"/>
                <a:ext cx="1882774" cy="0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4AC83B1-92F3-1B4A-85A8-45A7DA5A5DE7}"/>
                  </a:ext>
                </a:extLst>
              </p:cNvPr>
              <p:cNvSpPr txBox="1"/>
              <p:nvPr/>
            </p:nvSpPr>
            <p:spPr>
              <a:xfrm>
                <a:off x="9334500" y="4425950"/>
                <a:ext cx="20066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CO</a:t>
                </a:r>
                <a:r>
                  <a:rPr lang="en-US" sz="2400" baseline="-25000" dirty="0"/>
                  <a:t>2</a:t>
                </a:r>
                <a:r>
                  <a:rPr lang="en-US" sz="2400" dirty="0"/>
                  <a:t> bend!</a:t>
                </a:r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4DB682DB-1EC3-174B-9EF0-34B3D66440F0}"/>
                </a:ext>
              </a:extLst>
            </p:cNvPr>
            <p:cNvGrpSpPr/>
            <p:nvPr/>
          </p:nvGrpSpPr>
          <p:grpSpPr>
            <a:xfrm>
              <a:off x="6913137" y="4121150"/>
              <a:ext cx="4580363" cy="461665"/>
              <a:chOff x="6760737" y="4425950"/>
              <a:chExt cx="4580363" cy="461665"/>
            </a:xfrm>
          </p:grpSpPr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DFB3CC7B-5482-8E44-A633-739C971545D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760737" y="4618599"/>
                <a:ext cx="2573764" cy="0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2FB2B0B-C4D1-5941-86F4-3D5DC84507C6}"/>
                  </a:ext>
                </a:extLst>
              </p:cNvPr>
              <p:cNvSpPr txBox="1"/>
              <p:nvPr/>
            </p:nvSpPr>
            <p:spPr>
              <a:xfrm>
                <a:off x="9334500" y="4425950"/>
                <a:ext cx="20066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H</a:t>
                </a:r>
                <a:r>
                  <a:rPr lang="en-US" sz="2400" baseline="-25000" dirty="0"/>
                  <a:t>2</a:t>
                </a:r>
                <a:r>
                  <a:rPr lang="en-US" sz="2400" dirty="0"/>
                  <a:t>O bend!</a:t>
                </a:r>
              </a:p>
            </p:txBody>
          </p:sp>
        </p:grp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EB95474F-E0F9-FC43-881C-A4A0DAE6C10B}"/>
              </a:ext>
            </a:extLst>
          </p:cNvPr>
          <p:cNvSpPr txBox="1"/>
          <p:nvPr/>
        </p:nvSpPr>
        <p:spPr>
          <a:xfrm>
            <a:off x="7567665" y="1167190"/>
            <a:ext cx="444807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Water (H</a:t>
            </a:r>
            <a:r>
              <a:rPr lang="en-US" sz="2400" baseline="-25000" dirty="0"/>
              <a:t>2</a:t>
            </a:r>
            <a:r>
              <a:rPr lang="en-US" sz="2400" dirty="0"/>
              <a:t>O) (most important)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Carbon Dioxide (CO</a:t>
            </a:r>
            <a:r>
              <a:rPr lang="en-US" sz="2400" baseline="-25000" dirty="0"/>
              <a:t>2</a:t>
            </a:r>
            <a:r>
              <a:rPr lang="en-US" sz="2400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Methane (CH</a:t>
            </a:r>
            <a:r>
              <a:rPr lang="en-US" sz="2400" baseline="-25000" dirty="0"/>
              <a:t>4</a:t>
            </a:r>
            <a:r>
              <a:rPr lang="en-US" sz="2400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Nitrous Oxide (N</a:t>
            </a:r>
            <a:r>
              <a:rPr lang="en-US" sz="2400" baseline="-25000" dirty="0"/>
              <a:t>2</a:t>
            </a:r>
            <a:r>
              <a:rPr lang="en-US" sz="2400" dirty="0"/>
              <a:t>O)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3AD191C-8BD9-5F46-9DEB-4D6235F2F4A8}"/>
              </a:ext>
            </a:extLst>
          </p:cNvPr>
          <p:cNvSpPr/>
          <p:nvPr/>
        </p:nvSpPr>
        <p:spPr>
          <a:xfrm>
            <a:off x="5772673" y="3067051"/>
            <a:ext cx="129652" cy="911224"/>
          </a:xfrm>
          <a:prstGeom prst="rect">
            <a:avLst/>
          </a:prstGeom>
          <a:solidFill>
            <a:srgbClr val="FF00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0709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591671"/>
          </a:xfrm>
          <a:noFill/>
        </p:spPr>
        <p:txBody>
          <a:bodyPr>
            <a:normAutofit/>
          </a:bodyPr>
          <a:lstStyle/>
          <a:p>
            <a:r>
              <a:rPr lang="en-US" sz="3000" b="1" dirty="0">
                <a:latin typeface="+mn-lt"/>
              </a:rPr>
              <a:t>What’s the effect of increasing CO</a:t>
            </a:r>
            <a:r>
              <a:rPr lang="en-US" sz="3000" b="1" baseline="-25000" dirty="0">
                <a:latin typeface="+mn-lt"/>
              </a:rPr>
              <a:t>2</a:t>
            </a:r>
            <a:r>
              <a:rPr lang="en-US" sz="3000" b="1" dirty="0">
                <a:latin typeface="+mn-lt"/>
              </a:rPr>
              <a:t>?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6573AC4-51EC-C244-A072-88F2BB514F1F}"/>
              </a:ext>
            </a:extLst>
          </p:cNvPr>
          <p:cNvGrpSpPr/>
          <p:nvPr/>
        </p:nvGrpSpPr>
        <p:grpSpPr>
          <a:xfrm>
            <a:off x="181322" y="655703"/>
            <a:ext cx="9762778" cy="5687602"/>
            <a:chOff x="1730722" y="655703"/>
            <a:chExt cx="9762778" cy="5687602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DBA001BE-FEE1-3B40-8079-DC01A054EF47}"/>
                </a:ext>
              </a:extLst>
            </p:cNvPr>
            <p:cNvGrpSpPr/>
            <p:nvPr/>
          </p:nvGrpSpPr>
          <p:grpSpPr>
            <a:xfrm>
              <a:off x="1730722" y="655703"/>
              <a:ext cx="7039433" cy="5687602"/>
              <a:chOff x="1730722" y="655703"/>
              <a:chExt cx="7039433" cy="5687602"/>
            </a:xfrm>
          </p:grpSpPr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6DA4DBA2-3527-2A4F-A6A5-41BE12F9A3F8}"/>
                  </a:ext>
                </a:extLst>
              </p:cNvPr>
              <p:cNvGrpSpPr/>
              <p:nvPr/>
            </p:nvGrpSpPr>
            <p:grpSpPr>
              <a:xfrm>
                <a:off x="1730722" y="655703"/>
                <a:ext cx="7039433" cy="5687602"/>
                <a:chOff x="3992471" y="581523"/>
                <a:chExt cx="7640622" cy="5776447"/>
              </a:xfrm>
            </p:grpSpPr>
            <p:pic>
              <p:nvPicPr>
                <p:cNvPr id="9" name="Picture 8">
                  <a:extLst>
                    <a:ext uri="{FF2B5EF4-FFF2-40B4-BE49-F238E27FC236}">
                      <a16:creationId xmlns:a16="http://schemas.microsoft.com/office/drawing/2014/main" id="{B0F1D1DA-845F-6542-B3E0-7CA0778BF02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5903827" y="581523"/>
                  <a:ext cx="5729266" cy="5776447"/>
                </a:xfrm>
                <a:prstGeom prst="rect">
                  <a:avLst/>
                </a:prstGeom>
              </p:spPr>
            </p:pic>
            <p:grpSp>
              <p:nvGrpSpPr>
                <p:cNvPr id="19" name="Group 18">
                  <a:extLst>
                    <a:ext uri="{FF2B5EF4-FFF2-40B4-BE49-F238E27FC236}">
                      <a16:creationId xmlns:a16="http://schemas.microsoft.com/office/drawing/2014/main" id="{3BE8C4B8-21B9-4648-B879-E09425A9551A}"/>
                    </a:ext>
                  </a:extLst>
                </p:cNvPr>
                <p:cNvGrpSpPr/>
                <p:nvPr/>
              </p:nvGrpSpPr>
              <p:grpSpPr>
                <a:xfrm>
                  <a:off x="3992471" y="4101291"/>
                  <a:ext cx="1614570" cy="1983179"/>
                  <a:chOff x="3992471" y="4101291"/>
                  <a:chExt cx="1614570" cy="1983179"/>
                </a:xfrm>
              </p:grpSpPr>
              <p:sp>
                <p:nvSpPr>
                  <p:cNvPr id="17" name="Left Brace 16">
                    <a:extLst>
                      <a:ext uri="{FF2B5EF4-FFF2-40B4-BE49-F238E27FC236}">
                        <a16:creationId xmlns:a16="http://schemas.microsoft.com/office/drawing/2014/main" id="{D1156B56-0C6C-0941-9A79-68677352E222}"/>
                      </a:ext>
                    </a:extLst>
                  </p:cNvPr>
                  <p:cNvSpPr/>
                  <p:nvPr/>
                </p:nvSpPr>
                <p:spPr>
                  <a:xfrm>
                    <a:off x="5405160" y="4101291"/>
                    <a:ext cx="201881" cy="1983179"/>
                  </a:xfrm>
                  <a:prstGeom prst="leftBrace">
                    <a:avLst/>
                  </a:prstGeom>
                  <a:ln w="635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42CA3F15-5994-1A44-B99D-6054512931C5}"/>
                      </a:ext>
                    </a:extLst>
                  </p:cNvPr>
                  <p:cNvSpPr txBox="1"/>
                  <p:nvPr/>
                </p:nvSpPr>
                <p:spPr>
                  <a:xfrm>
                    <a:off x="3992471" y="4645018"/>
                    <a:ext cx="1548544" cy="84397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400" dirty="0"/>
                      <a:t>Individual GHGs</a:t>
                    </a:r>
                  </a:p>
                </p:txBody>
              </p:sp>
            </p:grpSp>
            <p:grpSp>
              <p:nvGrpSpPr>
                <p:cNvPr id="20" name="Group 19">
                  <a:extLst>
                    <a:ext uri="{FF2B5EF4-FFF2-40B4-BE49-F238E27FC236}">
                      <a16:creationId xmlns:a16="http://schemas.microsoft.com/office/drawing/2014/main" id="{881881CE-D1FC-0B43-B070-3F17437F3AC8}"/>
                    </a:ext>
                  </a:extLst>
                </p:cNvPr>
                <p:cNvGrpSpPr/>
                <p:nvPr/>
              </p:nvGrpSpPr>
              <p:grpSpPr>
                <a:xfrm>
                  <a:off x="4586707" y="3075709"/>
                  <a:ext cx="1241317" cy="905780"/>
                  <a:chOff x="4657960" y="4336472"/>
                  <a:chExt cx="1241317" cy="905780"/>
                </a:xfrm>
              </p:grpSpPr>
              <p:sp>
                <p:nvSpPr>
                  <p:cNvPr id="21" name="Left Brace 20">
                    <a:extLst>
                      <a:ext uri="{FF2B5EF4-FFF2-40B4-BE49-F238E27FC236}">
                        <a16:creationId xmlns:a16="http://schemas.microsoft.com/office/drawing/2014/main" id="{BD099366-6DE0-BE45-BC80-76B781A3D3E0}"/>
                      </a:ext>
                    </a:extLst>
                  </p:cNvPr>
                  <p:cNvSpPr/>
                  <p:nvPr/>
                </p:nvSpPr>
                <p:spPr>
                  <a:xfrm>
                    <a:off x="5415388" y="4336472"/>
                    <a:ext cx="296646" cy="788074"/>
                  </a:xfrm>
                  <a:prstGeom prst="leftBrace">
                    <a:avLst/>
                  </a:prstGeom>
                  <a:ln w="635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4B71F679-94C3-EB41-A5B8-9C596692A32E}"/>
                      </a:ext>
                    </a:extLst>
                  </p:cNvPr>
                  <p:cNvSpPr txBox="1"/>
                  <p:nvPr/>
                </p:nvSpPr>
                <p:spPr>
                  <a:xfrm>
                    <a:off x="4657960" y="4411255"/>
                    <a:ext cx="1241317" cy="83099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400" dirty="0"/>
                      <a:t>Total GHG</a:t>
                    </a:r>
                  </a:p>
                </p:txBody>
              </p:sp>
            </p:grpSp>
          </p:grpSp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2EAEE8DD-1584-8F49-93C5-4243A1696BB9}"/>
                  </a:ext>
                </a:extLst>
              </p:cNvPr>
              <p:cNvSpPr/>
              <p:nvPr/>
            </p:nvSpPr>
            <p:spPr>
              <a:xfrm>
                <a:off x="7322073" y="4467818"/>
                <a:ext cx="129652" cy="256582"/>
              </a:xfrm>
              <a:prstGeom prst="rect">
                <a:avLst/>
              </a:prstGeom>
              <a:solidFill>
                <a:srgbClr val="FF0000">
                  <a:alpha val="46755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7ECBC53-B4A3-7A4D-9CCF-AA7D7A4D8F59}"/>
                </a:ext>
              </a:extLst>
            </p:cNvPr>
            <p:cNvGrpSpPr/>
            <p:nvPr/>
          </p:nvGrpSpPr>
          <p:grpSpPr>
            <a:xfrm>
              <a:off x="7451726" y="4425950"/>
              <a:ext cx="3889374" cy="461665"/>
              <a:chOff x="7451726" y="4425950"/>
              <a:chExt cx="3889374" cy="461665"/>
            </a:xfrm>
          </p:grpSpPr>
          <p:cxnSp>
            <p:nvCxnSpPr>
              <p:cNvPr id="5" name="Straight Arrow Connector 4">
                <a:extLst>
                  <a:ext uri="{FF2B5EF4-FFF2-40B4-BE49-F238E27FC236}">
                    <a16:creationId xmlns:a16="http://schemas.microsoft.com/office/drawing/2014/main" id="{2374CA50-AEC7-3244-B8C1-AF792A427AA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451726" y="4618599"/>
                <a:ext cx="1882774" cy="0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4AC83B1-92F3-1B4A-85A8-45A7DA5A5DE7}"/>
                  </a:ext>
                </a:extLst>
              </p:cNvPr>
              <p:cNvSpPr txBox="1"/>
              <p:nvPr/>
            </p:nvSpPr>
            <p:spPr>
              <a:xfrm>
                <a:off x="9334500" y="4425950"/>
                <a:ext cx="20066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CO</a:t>
                </a:r>
                <a:r>
                  <a:rPr lang="en-US" sz="2400" baseline="-25000" dirty="0"/>
                  <a:t>2</a:t>
                </a:r>
                <a:r>
                  <a:rPr lang="en-US" sz="2400" dirty="0"/>
                  <a:t> bend!</a:t>
                </a:r>
              </a:p>
            </p:txBody>
          </p: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2FB2B0B-C4D1-5941-86F4-3D5DC84507C6}"/>
                </a:ext>
              </a:extLst>
            </p:cNvPr>
            <p:cNvSpPr txBox="1"/>
            <p:nvPr/>
          </p:nvSpPr>
          <p:spPr>
            <a:xfrm>
              <a:off x="9486900" y="4121150"/>
              <a:ext cx="20066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H</a:t>
              </a:r>
              <a:r>
                <a:rPr lang="en-US" sz="2400" baseline="-25000" dirty="0"/>
                <a:t>2</a:t>
              </a:r>
              <a:r>
                <a:rPr lang="en-US" sz="2400" dirty="0"/>
                <a:t>O bend!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B95474F-E0F9-FC43-881C-A4A0DAE6C10B}"/>
                  </a:ext>
                </a:extLst>
              </p:cNvPr>
              <p:cNvSpPr txBox="1"/>
              <p:nvPr/>
            </p:nvSpPr>
            <p:spPr>
              <a:xfrm>
                <a:off x="7567665" y="1167190"/>
                <a:ext cx="4448070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The CO</a:t>
                </a:r>
                <a:r>
                  <a:rPr lang="en-US" sz="2400" baseline="-25000" dirty="0"/>
                  <a:t>2</a:t>
                </a:r>
                <a:r>
                  <a:rPr lang="en-US" sz="2400" dirty="0"/>
                  <a:t> bending band gets a little broader, narrowing the red side (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12 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2400" dirty="0"/>
                  <a:t>) of the window</a:t>
                </a: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B95474F-E0F9-FC43-881C-A4A0DAE6C1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7665" y="1167190"/>
                <a:ext cx="4448070" cy="1200329"/>
              </a:xfrm>
              <a:prstGeom prst="rect">
                <a:avLst/>
              </a:prstGeom>
              <a:blipFill>
                <a:blip r:embed="rId3"/>
                <a:stretch>
                  <a:fillRect l="-1989" t="-4167" r="-1705" b="-104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 27">
            <a:extLst>
              <a:ext uri="{FF2B5EF4-FFF2-40B4-BE49-F238E27FC236}">
                <a16:creationId xmlns:a16="http://schemas.microsoft.com/office/drawing/2014/main" id="{A6F4EBA8-D01A-744D-AE45-5E836928408E}"/>
              </a:ext>
            </a:extLst>
          </p:cNvPr>
          <p:cNvSpPr/>
          <p:nvPr/>
        </p:nvSpPr>
        <p:spPr>
          <a:xfrm>
            <a:off x="5772673" y="3070230"/>
            <a:ext cx="129652" cy="908045"/>
          </a:xfrm>
          <a:prstGeom prst="rect">
            <a:avLst/>
          </a:prstGeom>
          <a:solidFill>
            <a:srgbClr val="FF0000">
              <a:alpha val="47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8D3B42F-E0D1-494C-8521-8E4643AB4AED}"/>
              </a:ext>
            </a:extLst>
          </p:cNvPr>
          <p:cNvSpPr/>
          <p:nvPr/>
        </p:nvSpPr>
        <p:spPr>
          <a:xfrm>
            <a:off x="4956048" y="4169368"/>
            <a:ext cx="376733" cy="256582"/>
          </a:xfrm>
          <a:prstGeom prst="rect">
            <a:avLst/>
          </a:prstGeom>
          <a:solidFill>
            <a:schemeClr val="accent1">
              <a:alpha val="46712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BD3081B-2808-6D46-824D-DFFE091E4207}"/>
              </a:ext>
            </a:extLst>
          </p:cNvPr>
          <p:cNvCxnSpPr>
            <a:cxnSpLocks/>
          </p:cNvCxnSpPr>
          <p:nvPr/>
        </p:nvCxnSpPr>
        <p:spPr>
          <a:xfrm flipH="1">
            <a:off x="5363737" y="4313799"/>
            <a:ext cx="2573764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35634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591671"/>
          </a:xfrm>
          <a:noFill/>
        </p:spPr>
        <p:txBody>
          <a:bodyPr>
            <a:normAutofit/>
          </a:bodyPr>
          <a:lstStyle/>
          <a:p>
            <a:r>
              <a:rPr lang="en-US" sz="3000" b="1" dirty="0">
                <a:latin typeface="+mn-lt"/>
              </a:rPr>
              <a:t>What’s the effect of increasing CO</a:t>
            </a:r>
            <a:r>
              <a:rPr lang="en-US" sz="3000" b="1" baseline="-25000" dirty="0">
                <a:latin typeface="+mn-lt"/>
              </a:rPr>
              <a:t>2</a:t>
            </a:r>
            <a:r>
              <a:rPr lang="en-US" sz="3000" b="1" dirty="0">
                <a:latin typeface="+mn-lt"/>
              </a:rPr>
              <a:t>?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6573AC4-51EC-C244-A072-88F2BB514F1F}"/>
              </a:ext>
            </a:extLst>
          </p:cNvPr>
          <p:cNvGrpSpPr/>
          <p:nvPr/>
        </p:nvGrpSpPr>
        <p:grpSpPr>
          <a:xfrm>
            <a:off x="181322" y="655703"/>
            <a:ext cx="9762778" cy="5687602"/>
            <a:chOff x="1730722" y="655703"/>
            <a:chExt cx="9762778" cy="5687602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DBA001BE-FEE1-3B40-8079-DC01A054EF47}"/>
                </a:ext>
              </a:extLst>
            </p:cNvPr>
            <p:cNvGrpSpPr/>
            <p:nvPr/>
          </p:nvGrpSpPr>
          <p:grpSpPr>
            <a:xfrm>
              <a:off x="1730722" y="655703"/>
              <a:ext cx="7039433" cy="5687602"/>
              <a:chOff x="1730722" y="655703"/>
              <a:chExt cx="7039433" cy="5687602"/>
            </a:xfrm>
          </p:grpSpPr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6DA4DBA2-3527-2A4F-A6A5-41BE12F9A3F8}"/>
                  </a:ext>
                </a:extLst>
              </p:cNvPr>
              <p:cNvGrpSpPr/>
              <p:nvPr/>
            </p:nvGrpSpPr>
            <p:grpSpPr>
              <a:xfrm>
                <a:off x="1730722" y="655703"/>
                <a:ext cx="7039433" cy="5687602"/>
                <a:chOff x="3992471" y="581523"/>
                <a:chExt cx="7640622" cy="5776447"/>
              </a:xfrm>
            </p:grpSpPr>
            <p:pic>
              <p:nvPicPr>
                <p:cNvPr id="9" name="Picture 8">
                  <a:extLst>
                    <a:ext uri="{FF2B5EF4-FFF2-40B4-BE49-F238E27FC236}">
                      <a16:creationId xmlns:a16="http://schemas.microsoft.com/office/drawing/2014/main" id="{B0F1D1DA-845F-6542-B3E0-7CA0778BF02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5903827" y="581523"/>
                  <a:ext cx="5729266" cy="5776447"/>
                </a:xfrm>
                <a:prstGeom prst="rect">
                  <a:avLst/>
                </a:prstGeom>
              </p:spPr>
            </p:pic>
            <p:grpSp>
              <p:nvGrpSpPr>
                <p:cNvPr id="19" name="Group 18">
                  <a:extLst>
                    <a:ext uri="{FF2B5EF4-FFF2-40B4-BE49-F238E27FC236}">
                      <a16:creationId xmlns:a16="http://schemas.microsoft.com/office/drawing/2014/main" id="{3BE8C4B8-21B9-4648-B879-E09425A9551A}"/>
                    </a:ext>
                  </a:extLst>
                </p:cNvPr>
                <p:cNvGrpSpPr/>
                <p:nvPr/>
              </p:nvGrpSpPr>
              <p:grpSpPr>
                <a:xfrm>
                  <a:off x="3992471" y="4101291"/>
                  <a:ext cx="1614570" cy="1983179"/>
                  <a:chOff x="3992471" y="4101291"/>
                  <a:chExt cx="1614570" cy="1983179"/>
                </a:xfrm>
              </p:grpSpPr>
              <p:sp>
                <p:nvSpPr>
                  <p:cNvPr id="17" name="Left Brace 16">
                    <a:extLst>
                      <a:ext uri="{FF2B5EF4-FFF2-40B4-BE49-F238E27FC236}">
                        <a16:creationId xmlns:a16="http://schemas.microsoft.com/office/drawing/2014/main" id="{D1156B56-0C6C-0941-9A79-68677352E222}"/>
                      </a:ext>
                    </a:extLst>
                  </p:cNvPr>
                  <p:cNvSpPr/>
                  <p:nvPr/>
                </p:nvSpPr>
                <p:spPr>
                  <a:xfrm>
                    <a:off x="5405160" y="4101291"/>
                    <a:ext cx="201881" cy="1983179"/>
                  </a:xfrm>
                  <a:prstGeom prst="leftBrace">
                    <a:avLst/>
                  </a:prstGeom>
                  <a:ln w="635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42CA3F15-5994-1A44-B99D-6054512931C5}"/>
                      </a:ext>
                    </a:extLst>
                  </p:cNvPr>
                  <p:cNvSpPr txBox="1"/>
                  <p:nvPr/>
                </p:nvSpPr>
                <p:spPr>
                  <a:xfrm>
                    <a:off x="3992471" y="4645018"/>
                    <a:ext cx="1548544" cy="84397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400" dirty="0"/>
                      <a:t>Individual GHGs</a:t>
                    </a:r>
                  </a:p>
                </p:txBody>
              </p:sp>
            </p:grpSp>
            <p:grpSp>
              <p:nvGrpSpPr>
                <p:cNvPr id="20" name="Group 19">
                  <a:extLst>
                    <a:ext uri="{FF2B5EF4-FFF2-40B4-BE49-F238E27FC236}">
                      <a16:creationId xmlns:a16="http://schemas.microsoft.com/office/drawing/2014/main" id="{881881CE-D1FC-0B43-B070-3F17437F3AC8}"/>
                    </a:ext>
                  </a:extLst>
                </p:cNvPr>
                <p:cNvGrpSpPr/>
                <p:nvPr/>
              </p:nvGrpSpPr>
              <p:grpSpPr>
                <a:xfrm>
                  <a:off x="4586707" y="3075709"/>
                  <a:ext cx="1241317" cy="905780"/>
                  <a:chOff x="4657960" y="4336472"/>
                  <a:chExt cx="1241317" cy="905780"/>
                </a:xfrm>
              </p:grpSpPr>
              <p:sp>
                <p:nvSpPr>
                  <p:cNvPr id="21" name="Left Brace 20">
                    <a:extLst>
                      <a:ext uri="{FF2B5EF4-FFF2-40B4-BE49-F238E27FC236}">
                        <a16:creationId xmlns:a16="http://schemas.microsoft.com/office/drawing/2014/main" id="{BD099366-6DE0-BE45-BC80-76B781A3D3E0}"/>
                      </a:ext>
                    </a:extLst>
                  </p:cNvPr>
                  <p:cNvSpPr/>
                  <p:nvPr/>
                </p:nvSpPr>
                <p:spPr>
                  <a:xfrm>
                    <a:off x="5415388" y="4336472"/>
                    <a:ext cx="296646" cy="788074"/>
                  </a:xfrm>
                  <a:prstGeom prst="leftBrace">
                    <a:avLst/>
                  </a:prstGeom>
                  <a:ln w="635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4B71F679-94C3-EB41-A5B8-9C596692A32E}"/>
                      </a:ext>
                    </a:extLst>
                  </p:cNvPr>
                  <p:cNvSpPr txBox="1"/>
                  <p:nvPr/>
                </p:nvSpPr>
                <p:spPr>
                  <a:xfrm>
                    <a:off x="4657960" y="4411255"/>
                    <a:ext cx="1241317" cy="83099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400" dirty="0"/>
                      <a:t>Total GHG</a:t>
                    </a:r>
                  </a:p>
                </p:txBody>
              </p:sp>
            </p:grpSp>
          </p:grpSp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2EAEE8DD-1584-8F49-93C5-4243A1696BB9}"/>
                  </a:ext>
                </a:extLst>
              </p:cNvPr>
              <p:cNvSpPr/>
              <p:nvPr/>
            </p:nvSpPr>
            <p:spPr>
              <a:xfrm>
                <a:off x="7267574" y="4467818"/>
                <a:ext cx="244475" cy="256582"/>
              </a:xfrm>
              <a:prstGeom prst="rect">
                <a:avLst/>
              </a:prstGeom>
              <a:solidFill>
                <a:srgbClr val="FF0000">
                  <a:alpha val="47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7ECBC53-B4A3-7A4D-9CCF-AA7D7A4D8F59}"/>
                </a:ext>
              </a:extLst>
            </p:cNvPr>
            <p:cNvGrpSpPr/>
            <p:nvPr/>
          </p:nvGrpSpPr>
          <p:grpSpPr>
            <a:xfrm>
              <a:off x="7451726" y="4425950"/>
              <a:ext cx="3889374" cy="461665"/>
              <a:chOff x="7451726" y="4425950"/>
              <a:chExt cx="3889374" cy="461665"/>
            </a:xfrm>
          </p:grpSpPr>
          <p:cxnSp>
            <p:nvCxnSpPr>
              <p:cNvPr id="5" name="Straight Arrow Connector 4">
                <a:extLst>
                  <a:ext uri="{FF2B5EF4-FFF2-40B4-BE49-F238E27FC236}">
                    <a16:creationId xmlns:a16="http://schemas.microsoft.com/office/drawing/2014/main" id="{2374CA50-AEC7-3244-B8C1-AF792A427AA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451726" y="4618599"/>
                <a:ext cx="1882774" cy="0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4AC83B1-92F3-1B4A-85A8-45A7DA5A5DE7}"/>
                  </a:ext>
                </a:extLst>
              </p:cNvPr>
              <p:cNvSpPr txBox="1"/>
              <p:nvPr/>
            </p:nvSpPr>
            <p:spPr>
              <a:xfrm>
                <a:off x="9334500" y="4425950"/>
                <a:ext cx="20066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CO</a:t>
                </a:r>
                <a:r>
                  <a:rPr lang="en-US" sz="2400" baseline="-25000" dirty="0"/>
                  <a:t>2</a:t>
                </a:r>
                <a:r>
                  <a:rPr lang="en-US" sz="2400" dirty="0"/>
                  <a:t> bend!</a:t>
                </a:r>
              </a:p>
            </p:txBody>
          </p: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2FB2B0B-C4D1-5941-86F4-3D5DC84507C6}"/>
                </a:ext>
              </a:extLst>
            </p:cNvPr>
            <p:cNvSpPr txBox="1"/>
            <p:nvPr/>
          </p:nvSpPr>
          <p:spPr>
            <a:xfrm>
              <a:off x="9486900" y="4121150"/>
              <a:ext cx="20066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H</a:t>
              </a:r>
              <a:r>
                <a:rPr lang="en-US" sz="2400" baseline="-25000" dirty="0"/>
                <a:t>2</a:t>
              </a:r>
              <a:r>
                <a:rPr lang="en-US" sz="2400" dirty="0"/>
                <a:t>O bend!</a:t>
              </a:r>
            </a:p>
          </p:txBody>
        </p: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E425ED55-F579-C74B-878D-00D739B985EA}"/>
              </a:ext>
            </a:extLst>
          </p:cNvPr>
          <p:cNvSpPr/>
          <p:nvPr/>
        </p:nvSpPr>
        <p:spPr>
          <a:xfrm>
            <a:off x="5718174" y="3067050"/>
            <a:ext cx="244475" cy="911225"/>
          </a:xfrm>
          <a:prstGeom prst="rect">
            <a:avLst/>
          </a:prstGeom>
          <a:solidFill>
            <a:srgbClr val="FF0000">
              <a:alpha val="44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87A651E-78D8-BE46-893C-165081589F3F}"/>
              </a:ext>
            </a:extLst>
          </p:cNvPr>
          <p:cNvSpPr/>
          <p:nvPr/>
        </p:nvSpPr>
        <p:spPr>
          <a:xfrm>
            <a:off x="4956048" y="4169368"/>
            <a:ext cx="376733" cy="256582"/>
          </a:xfrm>
          <a:prstGeom prst="rect">
            <a:avLst/>
          </a:prstGeom>
          <a:solidFill>
            <a:schemeClr val="accent1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0364466-5561-C548-A781-FADF1BA3AC56}"/>
              </a:ext>
            </a:extLst>
          </p:cNvPr>
          <p:cNvCxnSpPr>
            <a:cxnSpLocks/>
          </p:cNvCxnSpPr>
          <p:nvPr/>
        </p:nvCxnSpPr>
        <p:spPr>
          <a:xfrm flipH="1">
            <a:off x="5363737" y="4313799"/>
            <a:ext cx="2573764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F84CB23-68F5-384E-ABB6-D2151EB124E1}"/>
                  </a:ext>
                </a:extLst>
              </p:cNvPr>
              <p:cNvSpPr txBox="1"/>
              <p:nvPr/>
            </p:nvSpPr>
            <p:spPr>
              <a:xfrm>
                <a:off x="7567665" y="1167190"/>
                <a:ext cx="4448070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The CO</a:t>
                </a:r>
                <a:r>
                  <a:rPr lang="en-US" sz="2400" baseline="-25000" dirty="0"/>
                  <a:t>2</a:t>
                </a:r>
                <a:r>
                  <a:rPr lang="en-US" sz="2400" dirty="0"/>
                  <a:t> bending band gets a little broader, narrowing the red side (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12 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2400" dirty="0"/>
                  <a:t>) of the window</a:t>
                </a: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F84CB23-68F5-384E-ABB6-D2151EB124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7665" y="1167190"/>
                <a:ext cx="4448070" cy="1200329"/>
              </a:xfrm>
              <a:prstGeom prst="rect">
                <a:avLst/>
              </a:prstGeom>
              <a:blipFill>
                <a:blip r:embed="rId3"/>
                <a:stretch>
                  <a:fillRect l="-1989" t="-4167" r="-1705" b="-104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102297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591671"/>
          </a:xfrm>
          <a:noFill/>
        </p:spPr>
        <p:txBody>
          <a:bodyPr>
            <a:normAutofit/>
          </a:bodyPr>
          <a:lstStyle/>
          <a:p>
            <a:r>
              <a:rPr lang="en-US" sz="3000" b="1" dirty="0">
                <a:latin typeface="+mn-lt"/>
              </a:rPr>
              <a:t>What’s the effect of increasing CO</a:t>
            </a:r>
            <a:r>
              <a:rPr lang="en-US" sz="3000" b="1" baseline="-25000" dirty="0">
                <a:latin typeface="+mn-lt"/>
              </a:rPr>
              <a:t>2</a:t>
            </a:r>
            <a:r>
              <a:rPr lang="en-US" sz="3000" b="1" dirty="0">
                <a:latin typeface="+mn-lt"/>
              </a:rPr>
              <a:t>?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6573AC4-51EC-C244-A072-88F2BB514F1F}"/>
              </a:ext>
            </a:extLst>
          </p:cNvPr>
          <p:cNvGrpSpPr/>
          <p:nvPr/>
        </p:nvGrpSpPr>
        <p:grpSpPr>
          <a:xfrm>
            <a:off x="181322" y="655703"/>
            <a:ext cx="9762778" cy="5687602"/>
            <a:chOff x="1730722" y="655703"/>
            <a:chExt cx="9762778" cy="5687602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DBA001BE-FEE1-3B40-8079-DC01A054EF47}"/>
                </a:ext>
              </a:extLst>
            </p:cNvPr>
            <p:cNvGrpSpPr/>
            <p:nvPr/>
          </p:nvGrpSpPr>
          <p:grpSpPr>
            <a:xfrm>
              <a:off x="1730722" y="655703"/>
              <a:ext cx="7039433" cy="5687602"/>
              <a:chOff x="1730722" y="655703"/>
              <a:chExt cx="7039433" cy="5687602"/>
            </a:xfrm>
          </p:grpSpPr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6DA4DBA2-3527-2A4F-A6A5-41BE12F9A3F8}"/>
                  </a:ext>
                </a:extLst>
              </p:cNvPr>
              <p:cNvGrpSpPr/>
              <p:nvPr/>
            </p:nvGrpSpPr>
            <p:grpSpPr>
              <a:xfrm>
                <a:off x="1730722" y="655703"/>
                <a:ext cx="7039433" cy="5687602"/>
                <a:chOff x="3992471" y="581523"/>
                <a:chExt cx="7640622" cy="5776447"/>
              </a:xfrm>
            </p:grpSpPr>
            <p:pic>
              <p:nvPicPr>
                <p:cNvPr id="9" name="Picture 8">
                  <a:extLst>
                    <a:ext uri="{FF2B5EF4-FFF2-40B4-BE49-F238E27FC236}">
                      <a16:creationId xmlns:a16="http://schemas.microsoft.com/office/drawing/2014/main" id="{B0F1D1DA-845F-6542-B3E0-7CA0778BF02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5903827" y="581523"/>
                  <a:ext cx="5729266" cy="5776447"/>
                </a:xfrm>
                <a:prstGeom prst="rect">
                  <a:avLst/>
                </a:prstGeom>
              </p:spPr>
            </p:pic>
            <p:grpSp>
              <p:nvGrpSpPr>
                <p:cNvPr id="19" name="Group 18">
                  <a:extLst>
                    <a:ext uri="{FF2B5EF4-FFF2-40B4-BE49-F238E27FC236}">
                      <a16:creationId xmlns:a16="http://schemas.microsoft.com/office/drawing/2014/main" id="{3BE8C4B8-21B9-4648-B879-E09425A9551A}"/>
                    </a:ext>
                  </a:extLst>
                </p:cNvPr>
                <p:cNvGrpSpPr/>
                <p:nvPr/>
              </p:nvGrpSpPr>
              <p:grpSpPr>
                <a:xfrm>
                  <a:off x="3992471" y="4101291"/>
                  <a:ext cx="1614570" cy="1983179"/>
                  <a:chOff x="3992471" y="4101291"/>
                  <a:chExt cx="1614570" cy="1983179"/>
                </a:xfrm>
              </p:grpSpPr>
              <p:sp>
                <p:nvSpPr>
                  <p:cNvPr id="17" name="Left Brace 16">
                    <a:extLst>
                      <a:ext uri="{FF2B5EF4-FFF2-40B4-BE49-F238E27FC236}">
                        <a16:creationId xmlns:a16="http://schemas.microsoft.com/office/drawing/2014/main" id="{D1156B56-0C6C-0941-9A79-68677352E222}"/>
                      </a:ext>
                    </a:extLst>
                  </p:cNvPr>
                  <p:cNvSpPr/>
                  <p:nvPr/>
                </p:nvSpPr>
                <p:spPr>
                  <a:xfrm>
                    <a:off x="5405160" y="4101291"/>
                    <a:ext cx="201881" cy="1983179"/>
                  </a:xfrm>
                  <a:prstGeom prst="leftBrace">
                    <a:avLst/>
                  </a:prstGeom>
                  <a:ln w="635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42CA3F15-5994-1A44-B99D-6054512931C5}"/>
                      </a:ext>
                    </a:extLst>
                  </p:cNvPr>
                  <p:cNvSpPr txBox="1"/>
                  <p:nvPr/>
                </p:nvSpPr>
                <p:spPr>
                  <a:xfrm>
                    <a:off x="3992471" y="4645018"/>
                    <a:ext cx="1548544" cy="84397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400" dirty="0"/>
                      <a:t>Individual GHGs</a:t>
                    </a:r>
                  </a:p>
                </p:txBody>
              </p:sp>
            </p:grpSp>
            <p:grpSp>
              <p:nvGrpSpPr>
                <p:cNvPr id="20" name="Group 19">
                  <a:extLst>
                    <a:ext uri="{FF2B5EF4-FFF2-40B4-BE49-F238E27FC236}">
                      <a16:creationId xmlns:a16="http://schemas.microsoft.com/office/drawing/2014/main" id="{881881CE-D1FC-0B43-B070-3F17437F3AC8}"/>
                    </a:ext>
                  </a:extLst>
                </p:cNvPr>
                <p:cNvGrpSpPr/>
                <p:nvPr/>
              </p:nvGrpSpPr>
              <p:grpSpPr>
                <a:xfrm>
                  <a:off x="4586707" y="3075709"/>
                  <a:ext cx="1241317" cy="905780"/>
                  <a:chOff x="4657960" y="4336472"/>
                  <a:chExt cx="1241317" cy="905780"/>
                </a:xfrm>
              </p:grpSpPr>
              <p:sp>
                <p:nvSpPr>
                  <p:cNvPr id="21" name="Left Brace 20">
                    <a:extLst>
                      <a:ext uri="{FF2B5EF4-FFF2-40B4-BE49-F238E27FC236}">
                        <a16:creationId xmlns:a16="http://schemas.microsoft.com/office/drawing/2014/main" id="{BD099366-6DE0-BE45-BC80-76B781A3D3E0}"/>
                      </a:ext>
                    </a:extLst>
                  </p:cNvPr>
                  <p:cNvSpPr/>
                  <p:nvPr/>
                </p:nvSpPr>
                <p:spPr>
                  <a:xfrm>
                    <a:off x="5415388" y="4336472"/>
                    <a:ext cx="296646" cy="788074"/>
                  </a:xfrm>
                  <a:prstGeom prst="leftBrace">
                    <a:avLst/>
                  </a:prstGeom>
                  <a:ln w="635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4B71F679-94C3-EB41-A5B8-9C596692A32E}"/>
                      </a:ext>
                    </a:extLst>
                  </p:cNvPr>
                  <p:cNvSpPr txBox="1"/>
                  <p:nvPr/>
                </p:nvSpPr>
                <p:spPr>
                  <a:xfrm>
                    <a:off x="4657960" y="4411255"/>
                    <a:ext cx="1241317" cy="83099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400" dirty="0"/>
                      <a:t>Total GHG</a:t>
                    </a:r>
                  </a:p>
                </p:txBody>
              </p:sp>
            </p:grpSp>
          </p:grpSp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2EAEE8DD-1584-8F49-93C5-4243A1696BB9}"/>
                  </a:ext>
                </a:extLst>
              </p:cNvPr>
              <p:cNvSpPr/>
              <p:nvPr/>
            </p:nvSpPr>
            <p:spPr>
              <a:xfrm>
                <a:off x="7229476" y="4467818"/>
                <a:ext cx="314324" cy="256582"/>
              </a:xfrm>
              <a:prstGeom prst="rect">
                <a:avLst/>
              </a:prstGeom>
              <a:solidFill>
                <a:srgbClr val="FF0000">
                  <a:alpha val="38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7ECBC53-B4A3-7A4D-9CCF-AA7D7A4D8F59}"/>
                </a:ext>
              </a:extLst>
            </p:cNvPr>
            <p:cNvGrpSpPr/>
            <p:nvPr/>
          </p:nvGrpSpPr>
          <p:grpSpPr>
            <a:xfrm>
              <a:off x="7451726" y="4425950"/>
              <a:ext cx="3889374" cy="461665"/>
              <a:chOff x="7451726" y="4425950"/>
              <a:chExt cx="3889374" cy="461665"/>
            </a:xfrm>
          </p:grpSpPr>
          <p:cxnSp>
            <p:nvCxnSpPr>
              <p:cNvPr id="5" name="Straight Arrow Connector 4">
                <a:extLst>
                  <a:ext uri="{FF2B5EF4-FFF2-40B4-BE49-F238E27FC236}">
                    <a16:creationId xmlns:a16="http://schemas.microsoft.com/office/drawing/2014/main" id="{2374CA50-AEC7-3244-B8C1-AF792A427AA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451726" y="4618599"/>
                <a:ext cx="1882774" cy="0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4AC83B1-92F3-1B4A-85A8-45A7DA5A5DE7}"/>
                  </a:ext>
                </a:extLst>
              </p:cNvPr>
              <p:cNvSpPr txBox="1"/>
              <p:nvPr/>
            </p:nvSpPr>
            <p:spPr>
              <a:xfrm>
                <a:off x="9334500" y="4425950"/>
                <a:ext cx="20066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CO</a:t>
                </a:r>
                <a:r>
                  <a:rPr lang="en-US" sz="2400" baseline="-25000" dirty="0"/>
                  <a:t>2</a:t>
                </a:r>
                <a:r>
                  <a:rPr lang="en-US" sz="2400" dirty="0"/>
                  <a:t> bend!</a:t>
                </a:r>
              </a:p>
            </p:txBody>
          </p: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2FB2B0B-C4D1-5941-86F4-3D5DC84507C6}"/>
                </a:ext>
              </a:extLst>
            </p:cNvPr>
            <p:cNvSpPr txBox="1"/>
            <p:nvPr/>
          </p:nvSpPr>
          <p:spPr>
            <a:xfrm>
              <a:off x="9486900" y="4121150"/>
              <a:ext cx="20066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H</a:t>
              </a:r>
              <a:r>
                <a:rPr lang="en-US" sz="2400" baseline="-25000" dirty="0"/>
                <a:t>2</a:t>
              </a:r>
              <a:r>
                <a:rPr lang="en-US" sz="2400" dirty="0"/>
                <a:t>O bend!</a:t>
              </a:r>
            </a:p>
          </p:txBody>
        </p: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DAE1C903-E483-F647-902B-51D4FD066510}"/>
              </a:ext>
            </a:extLst>
          </p:cNvPr>
          <p:cNvSpPr/>
          <p:nvPr/>
        </p:nvSpPr>
        <p:spPr>
          <a:xfrm>
            <a:off x="5680076" y="3059020"/>
            <a:ext cx="314324" cy="931503"/>
          </a:xfrm>
          <a:prstGeom prst="rect">
            <a:avLst/>
          </a:prstGeom>
          <a:solidFill>
            <a:srgbClr val="FF0000">
              <a:alpha val="4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A81C56E-B18D-5F49-A945-04B58479B008}"/>
              </a:ext>
            </a:extLst>
          </p:cNvPr>
          <p:cNvSpPr/>
          <p:nvPr/>
        </p:nvSpPr>
        <p:spPr>
          <a:xfrm>
            <a:off x="4956048" y="4169368"/>
            <a:ext cx="376733" cy="256582"/>
          </a:xfrm>
          <a:prstGeom prst="rect">
            <a:avLst/>
          </a:prstGeom>
          <a:solidFill>
            <a:schemeClr val="accent1">
              <a:alpha val="4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0A8EF9F-6C0A-1C43-8E5E-E098537BFD94}"/>
              </a:ext>
            </a:extLst>
          </p:cNvPr>
          <p:cNvCxnSpPr>
            <a:cxnSpLocks/>
          </p:cNvCxnSpPr>
          <p:nvPr/>
        </p:nvCxnSpPr>
        <p:spPr>
          <a:xfrm flipH="1">
            <a:off x="5363737" y="4313799"/>
            <a:ext cx="2573764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4F3442B-134C-6846-821E-0EF404E95637}"/>
                  </a:ext>
                </a:extLst>
              </p:cNvPr>
              <p:cNvSpPr txBox="1"/>
              <p:nvPr/>
            </p:nvSpPr>
            <p:spPr>
              <a:xfrm>
                <a:off x="7567665" y="1167190"/>
                <a:ext cx="4448070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The CO</a:t>
                </a:r>
                <a:r>
                  <a:rPr lang="en-US" sz="2400" baseline="-25000" dirty="0"/>
                  <a:t>2</a:t>
                </a:r>
                <a:r>
                  <a:rPr lang="en-US" sz="2400" dirty="0"/>
                  <a:t> bending band gets a little broader, narrowing the red side (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12 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2400" dirty="0"/>
                  <a:t>) of the window</a:t>
                </a: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4F3442B-134C-6846-821E-0EF404E956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7665" y="1167190"/>
                <a:ext cx="4448070" cy="1200329"/>
              </a:xfrm>
              <a:prstGeom prst="rect">
                <a:avLst/>
              </a:prstGeom>
              <a:blipFill>
                <a:blip r:embed="rId3"/>
                <a:stretch>
                  <a:fillRect l="-1989" t="-4167" r="-1705" b="-104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675503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591671"/>
          </a:xfrm>
          <a:noFill/>
        </p:spPr>
        <p:txBody>
          <a:bodyPr>
            <a:normAutofit/>
          </a:bodyPr>
          <a:lstStyle/>
          <a:p>
            <a:r>
              <a:rPr lang="en-US" sz="3000" b="1" dirty="0">
                <a:latin typeface="+mn-lt"/>
              </a:rPr>
              <a:t>What’s the effect of increasing CO</a:t>
            </a:r>
            <a:r>
              <a:rPr lang="en-US" sz="3000" b="1" baseline="-25000" dirty="0">
                <a:latin typeface="+mn-lt"/>
              </a:rPr>
              <a:t>2</a:t>
            </a:r>
            <a:r>
              <a:rPr lang="en-US" sz="3000" b="1" dirty="0">
                <a:latin typeface="+mn-lt"/>
              </a:rPr>
              <a:t>?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6573AC4-51EC-C244-A072-88F2BB514F1F}"/>
              </a:ext>
            </a:extLst>
          </p:cNvPr>
          <p:cNvGrpSpPr/>
          <p:nvPr/>
        </p:nvGrpSpPr>
        <p:grpSpPr>
          <a:xfrm>
            <a:off x="181322" y="655703"/>
            <a:ext cx="9762778" cy="5687602"/>
            <a:chOff x="1730722" y="655703"/>
            <a:chExt cx="9762778" cy="5687602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DBA001BE-FEE1-3B40-8079-DC01A054EF47}"/>
                </a:ext>
              </a:extLst>
            </p:cNvPr>
            <p:cNvGrpSpPr/>
            <p:nvPr/>
          </p:nvGrpSpPr>
          <p:grpSpPr>
            <a:xfrm>
              <a:off x="1730722" y="655703"/>
              <a:ext cx="7039433" cy="5687602"/>
              <a:chOff x="1730722" y="655703"/>
              <a:chExt cx="7039433" cy="5687602"/>
            </a:xfrm>
          </p:grpSpPr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6DA4DBA2-3527-2A4F-A6A5-41BE12F9A3F8}"/>
                  </a:ext>
                </a:extLst>
              </p:cNvPr>
              <p:cNvGrpSpPr/>
              <p:nvPr/>
            </p:nvGrpSpPr>
            <p:grpSpPr>
              <a:xfrm>
                <a:off x="1730722" y="655703"/>
                <a:ext cx="7039433" cy="5687602"/>
                <a:chOff x="3992471" y="581523"/>
                <a:chExt cx="7640622" cy="5776447"/>
              </a:xfrm>
            </p:grpSpPr>
            <p:pic>
              <p:nvPicPr>
                <p:cNvPr id="9" name="Picture 8">
                  <a:extLst>
                    <a:ext uri="{FF2B5EF4-FFF2-40B4-BE49-F238E27FC236}">
                      <a16:creationId xmlns:a16="http://schemas.microsoft.com/office/drawing/2014/main" id="{B0F1D1DA-845F-6542-B3E0-7CA0778BF02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5903827" y="581523"/>
                  <a:ext cx="5729266" cy="5776447"/>
                </a:xfrm>
                <a:prstGeom prst="rect">
                  <a:avLst/>
                </a:prstGeom>
              </p:spPr>
            </p:pic>
            <p:grpSp>
              <p:nvGrpSpPr>
                <p:cNvPr id="19" name="Group 18">
                  <a:extLst>
                    <a:ext uri="{FF2B5EF4-FFF2-40B4-BE49-F238E27FC236}">
                      <a16:creationId xmlns:a16="http://schemas.microsoft.com/office/drawing/2014/main" id="{3BE8C4B8-21B9-4648-B879-E09425A9551A}"/>
                    </a:ext>
                  </a:extLst>
                </p:cNvPr>
                <p:cNvGrpSpPr/>
                <p:nvPr/>
              </p:nvGrpSpPr>
              <p:grpSpPr>
                <a:xfrm>
                  <a:off x="3992471" y="4101291"/>
                  <a:ext cx="1614570" cy="1983179"/>
                  <a:chOff x="3992471" y="4101291"/>
                  <a:chExt cx="1614570" cy="1983179"/>
                </a:xfrm>
              </p:grpSpPr>
              <p:sp>
                <p:nvSpPr>
                  <p:cNvPr id="17" name="Left Brace 16">
                    <a:extLst>
                      <a:ext uri="{FF2B5EF4-FFF2-40B4-BE49-F238E27FC236}">
                        <a16:creationId xmlns:a16="http://schemas.microsoft.com/office/drawing/2014/main" id="{D1156B56-0C6C-0941-9A79-68677352E222}"/>
                      </a:ext>
                    </a:extLst>
                  </p:cNvPr>
                  <p:cNvSpPr/>
                  <p:nvPr/>
                </p:nvSpPr>
                <p:spPr>
                  <a:xfrm>
                    <a:off x="5405160" y="4101291"/>
                    <a:ext cx="201881" cy="1983179"/>
                  </a:xfrm>
                  <a:prstGeom prst="leftBrace">
                    <a:avLst/>
                  </a:prstGeom>
                  <a:ln w="635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42CA3F15-5994-1A44-B99D-6054512931C5}"/>
                      </a:ext>
                    </a:extLst>
                  </p:cNvPr>
                  <p:cNvSpPr txBox="1"/>
                  <p:nvPr/>
                </p:nvSpPr>
                <p:spPr>
                  <a:xfrm>
                    <a:off x="3992471" y="4645018"/>
                    <a:ext cx="1548544" cy="84397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400" dirty="0"/>
                      <a:t>Individual GHGs</a:t>
                    </a:r>
                  </a:p>
                </p:txBody>
              </p:sp>
            </p:grpSp>
            <p:grpSp>
              <p:nvGrpSpPr>
                <p:cNvPr id="20" name="Group 19">
                  <a:extLst>
                    <a:ext uri="{FF2B5EF4-FFF2-40B4-BE49-F238E27FC236}">
                      <a16:creationId xmlns:a16="http://schemas.microsoft.com/office/drawing/2014/main" id="{881881CE-D1FC-0B43-B070-3F17437F3AC8}"/>
                    </a:ext>
                  </a:extLst>
                </p:cNvPr>
                <p:cNvGrpSpPr/>
                <p:nvPr/>
              </p:nvGrpSpPr>
              <p:grpSpPr>
                <a:xfrm>
                  <a:off x="4586707" y="3075709"/>
                  <a:ext cx="1241317" cy="905780"/>
                  <a:chOff x="4657960" y="4336472"/>
                  <a:chExt cx="1241317" cy="905780"/>
                </a:xfrm>
              </p:grpSpPr>
              <p:sp>
                <p:nvSpPr>
                  <p:cNvPr id="21" name="Left Brace 20">
                    <a:extLst>
                      <a:ext uri="{FF2B5EF4-FFF2-40B4-BE49-F238E27FC236}">
                        <a16:creationId xmlns:a16="http://schemas.microsoft.com/office/drawing/2014/main" id="{BD099366-6DE0-BE45-BC80-76B781A3D3E0}"/>
                      </a:ext>
                    </a:extLst>
                  </p:cNvPr>
                  <p:cNvSpPr/>
                  <p:nvPr/>
                </p:nvSpPr>
                <p:spPr>
                  <a:xfrm>
                    <a:off x="5415388" y="4336472"/>
                    <a:ext cx="296646" cy="788074"/>
                  </a:xfrm>
                  <a:prstGeom prst="leftBrace">
                    <a:avLst/>
                  </a:prstGeom>
                  <a:ln w="635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4B71F679-94C3-EB41-A5B8-9C596692A32E}"/>
                      </a:ext>
                    </a:extLst>
                  </p:cNvPr>
                  <p:cNvSpPr txBox="1"/>
                  <p:nvPr/>
                </p:nvSpPr>
                <p:spPr>
                  <a:xfrm>
                    <a:off x="4657960" y="4411255"/>
                    <a:ext cx="1241317" cy="83099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400" dirty="0"/>
                      <a:t>Total GHG</a:t>
                    </a:r>
                  </a:p>
                </p:txBody>
              </p:sp>
            </p:grpSp>
          </p:grpSp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2EAEE8DD-1584-8F49-93C5-4243A1696BB9}"/>
                  </a:ext>
                </a:extLst>
              </p:cNvPr>
              <p:cNvSpPr/>
              <p:nvPr/>
            </p:nvSpPr>
            <p:spPr>
              <a:xfrm>
                <a:off x="7229476" y="4467818"/>
                <a:ext cx="314324" cy="256582"/>
              </a:xfrm>
              <a:prstGeom prst="rect">
                <a:avLst/>
              </a:prstGeom>
              <a:solidFill>
                <a:srgbClr val="FF0000">
                  <a:alpha val="46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7ECBC53-B4A3-7A4D-9CCF-AA7D7A4D8F59}"/>
                </a:ext>
              </a:extLst>
            </p:cNvPr>
            <p:cNvGrpSpPr/>
            <p:nvPr/>
          </p:nvGrpSpPr>
          <p:grpSpPr>
            <a:xfrm>
              <a:off x="7451726" y="4425950"/>
              <a:ext cx="3889374" cy="461665"/>
              <a:chOff x="7451726" y="4425950"/>
              <a:chExt cx="3889374" cy="461665"/>
            </a:xfrm>
          </p:grpSpPr>
          <p:cxnSp>
            <p:nvCxnSpPr>
              <p:cNvPr id="5" name="Straight Arrow Connector 4">
                <a:extLst>
                  <a:ext uri="{FF2B5EF4-FFF2-40B4-BE49-F238E27FC236}">
                    <a16:creationId xmlns:a16="http://schemas.microsoft.com/office/drawing/2014/main" id="{2374CA50-AEC7-3244-B8C1-AF792A427AA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451726" y="4618599"/>
                <a:ext cx="1882774" cy="0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4AC83B1-92F3-1B4A-85A8-45A7DA5A5DE7}"/>
                  </a:ext>
                </a:extLst>
              </p:cNvPr>
              <p:cNvSpPr txBox="1"/>
              <p:nvPr/>
            </p:nvSpPr>
            <p:spPr>
              <a:xfrm>
                <a:off x="9334500" y="4425950"/>
                <a:ext cx="20066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CO</a:t>
                </a:r>
                <a:r>
                  <a:rPr lang="en-US" sz="2400" baseline="-25000" dirty="0"/>
                  <a:t>2</a:t>
                </a:r>
                <a:r>
                  <a:rPr lang="en-US" sz="2400" dirty="0"/>
                  <a:t> bend!</a:t>
                </a:r>
              </a:p>
            </p:txBody>
          </p: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2FB2B0B-C4D1-5941-86F4-3D5DC84507C6}"/>
                </a:ext>
              </a:extLst>
            </p:cNvPr>
            <p:cNvSpPr txBox="1"/>
            <p:nvPr/>
          </p:nvSpPr>
          <p:spPr>
            <a:xfrm>
              <a:off x="9486900" y="4121150"/>
              <a:ext cx="20066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H</a:t>
              </a:r>
              <a:r>
                <a:rPr lang="en-US" sz="2400" baseline="-25000" dirty="0"/>
                <a:t>2</a:t>
              </a:r>
              <a:r>
                <a:rPr lang="en-US" sz="2400" dirty="0"/>
                <a:t>O bend!</a:t>
              </a:r>
            </a:p>
          </p:txBody>
        </p: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DAE1C903-E483-F647-902B-51D4FD066510}"/>
              </a:ext>
            </a:extLst>
          </p:cNvPr>
          <p:cNvSpPr/>
          <p:nvPr/>
        </p:nvSpPr>
        <p:spPr>
          <a:xfrm>
            <a:off x="5680076" y="3059020"/>
            <a:ext cx="314324" cy="931503"/>
          </a:xfrm>
          <a:prstGeom prst="rect">
            <a:avLst/>
          </a:prstGeom>
          <a:solidFill>
            <a:srgbClr val="FF0000">
              <a:alpha val="4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309CBBF-CA94-2B43-BEA4-3A84FAD85002}"/>
                  </a:ext>
                </a:extLst>
              </p:cNvPr>
              <p:cNvSpPr txBox="1"/>
              <p:nvPr/>
            </p:nvSpPr>
            <p:spPr>
              <a:xfrm>
                <a:off x="7567665" y="1167190"/>
                <a:ext cx="4448070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As it turns out, a warmer Earth also holds more water vapor in the atmosphere, narrowing the blue side (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12 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2400" dirty="0"/>
                  <a:t>) of the window</a:t>
                </a: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309CBBF-CA94-2B43-BEA4-3A84FAD850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7665" y="1167190"/>
                <a:ext cx="4448070" cy="1569660"/>
              </a:xfrm>
              <a:prstGeom prst="rect">
                <a:avLst/>
              </a:prstGeom>
              <a:blipFill>
                <a:blip r:embed="rId3"/>
                <a:stretch>
                  <a:fillRect l="-1989" t="-3200"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ectangle 29">
            <a:extLst>
              <a:ext uri="{FF2B5EF4-FFF2-40B4-BE49-F238E27FC236}">
                <a16:creationId xmlns:a16="http://schemas.microsoft.com/office/drawing/2014/main" id="{637AB857-924D-9343-A215-6EB06AB1DE86}"/>
              </a:ext>
            </a:extLst>
          </p:cNvPr>
          <p:cNvSpPr/>
          <p:nvPr/>
        </p:nvSpPr>
        <p:spPr>
          <a:xfrm>
            <a:off x="4956048" y="4169368"/>
            <a:ext cx="376733" cy="256582"/>
          </a:xfrm>
          <a:prstGeom prst="rect">
            <a:avLst/>
          </a:prstGeom>
          <a:solidFill>
            <a:schemeClr val="accent1">
              <a:alpha val="4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33D7778-51F7-D74F-97CB-28A900A452F8}"/>
              </a:ext>
            </a:extLst>
          </p:cNvPr>
          <p:cNvCxnSpPr>
            <a:cxnSpLocks/>
          </p:cNvCxnSpPr>
          <p:nvPr/>
        </p:nvCxnSpPr>
        <p:spPr>
          <a:xfrm flipH="1">
            <a:off x="5363737" y="4313799"/>
            <a:ext cx="2573764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FE5211D3-3481-274A-B13D-EDDFBEA22D60}"/>
              </a:ext>
            </a:extLst>
          </p:cNvPr>
          <p:cNvSpPr/>
          <p:nvPr/>
        </p:nvSpPr>
        <p:spPr>
          <a:xfrm>
            <a:off x="4956048" y="3059020"/>
            <a:ext cx="376733" cy="915103"/>
          </a:xfrm>
          <a:prstGeom prst="rect">
            <a:avLst/>
          </a:prstGeom>
          <a:solidFill>
            <a:schemeClr val="accent1">
              <a:alpha val="4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8863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591671"/>
          </a:xfrm>
          <a:noFill/>
        </p:spPr>
        <p:txBody>
          <a:bodyPr>
            <a:normAutofit/>
          </a:bodyPr>
          <a:lstStyle/>
          <a:p>
            <a:r>
              <a:rPr lang="en-US" sz="3000" b="1" dirty="0">
                <a:latin typeface="+mn-lt"/>
              </a:rPr>
              <a:t>What’s the effect of increasing CO</a:t>
            </a:r>
            <a:r>
              <a:rPr lang="en-US" sz="3000" b="1" baseline="-25000" dirty="0">
                <a:latin typeface="+mn-lt"/>
              </a:rPr>
              <a:t>2</a:t>
            </a:r>
            <a:r>
              <a:rPr lang="en-US" sz="3000" b="1" dirty="0">
                <a:latin typeface="+mn-lt"/>
              </a:rPr>
              <a:t>?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6573AC4-51EC-C244-A072-88F2BB514F1F}"/>
              </a:ext>
            </a:extLst>
          </p:cNvPr>
          <p:cNvGrpSpPr/>
          <p:nvPr/>
        </p:nvGrpSpPr>
        <p:grpSpPr>
          <a:xfrm>
            <a:off x="181322" y="655703"/>
            <a:ext cx="9762778" cy="5687602"/>
            <a:chOff x="1730722" y="655703"/>
            <a:chExt cx="9762778" cy="5687602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DBA001BE-FEE1-3B40-8079-DC01A054EF47}"/>
                </a:ext>
              </a:extLst>
            </p:cNvPr>
            <p:cNvGrpSpPr/>
            <p:nvPr/>
          </p:nvGrpSpPr>
          <p:grpSpPr>
            <a:xfrm>
              <a:off x="1730722" y="655703"/>
              <a:ext cx="7039433" cy="5687602"/>
              <a:chOff x="1730722" y="655703"/>
              <a:chExt cx="7039433" cy="5687602"/>
            </a:xfrm>
          </p:grpSpPr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6DA4DBA2-3527-2A4F-A6A5-41BE12F9A3F8}"/>
                  </a:ext>
                </a:extLst>
              </p:cNvPr>
              <p:cNvGrpSpPr/>
              <p:nvPr/>
            </p:nvGrpSpPr>
            <p:grpSpPr>
              <a:xfrm>
                <a:off x="1730722" y="655703"/>
                <a:ext cx="7039433" cy="5687602"/>
                <a:chOff x="3992471" y="581523"/>
                <a:chExt cx="7640622" cy="5776447"/>
              </a:xfrm>
            </p:grpSpPr>
            <p:pic>
              <p:nvPicPr>
                <p:cNvPr id="9" name="Picture 8">
                  <a:extLst>
                    <a:ext uri="{FF2B5EF4-FFF2-40B4-BE49-F238E27FC236}">
                      <a16:creationId xmlns:a16="http://schemas.microsoft.com/office/drawing/2014/main" id="{B0F1D1DA-845F-6542-B3E0-7CA0778BF02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5903827" y="581523"/>
                  <a:ext cx="5729266" cy="5776447"/>
                </a:xfrm>
                <a:prstGeom prst="rect">
                  <a:avLst/>
                </a:prstGeom>
              </p:spPr>
            </p:pic>
            <p:grpSp>
              <p:nvGrpSpPr>
                <p:cNvPr id="19" name="Group 18">
                  <a:extLst>
                    <a:ext uri="{FF2B5EF4-FFF2-40B4-BE49-F238E27FC236}">
                      <a16:creationId xmlns:a16="http://schemas.microsoft.com/office/drawing/2014/main" id="{3BE8C4B8-21B9-4648-B879-E09425A9551A}"/>
                    </a:ext>
                  </a:extLst>
                </p:cNvPr>
                <p:cNvGrpSpPr/>
                <p:nvPr/>
              </p:nvGrpSpPr>
              <p:grpSpPr>
                <a:xfrm>
                  <a:off x="3992471" y="4101291"/>
                  <a:ext cx="1614570" cy="1983179"/>
                  <a:chOff x="3992471" y="4101291"/>
                  <a:chExt cx="1614570" cy="1983179"/>
                </a:xfrm>
              </p:grpSpPr>
              <p:sp>
                <p:nvSpPr>
                  <p:cNvPr id="17" name="Left Brace 16">
                    <a:extLst>
                      <a:ext uri="{FF2B5EF4-FFF2-40B4-BE49-F238E27FC236}">
                        <a16:creationId xmlns:a16="http://schemas.microsoft.com/office/drawing/2014/main" id="{D1156B56-0C6C-0941-9A79-68677352E222}"/>
                      </a:ext>
                    </a:extLst>
                  </p:cNvPr>
                  <p:cNvSpPr/>
                  <p:nvPr/>
                </p:nvSpPr>
                <p:spPr>
                  <a:xfrm>
                    <a:off x="5405160" y="4101291"/>
                    <a:ext cx="201881" cy="1983179"/>
                  </a:xfrm>
                  <a:prstGeom prst="leftBrace">
                    <a:avLst/>
                  </a:prstGeom>
                  <a:ln w="635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42CA3F15-5994-1A44-B99D-6054512931C5}"/>
                      </a:ext>
                    </a:extLst>
                  </p:cNvPr>
                  <p:cNvSpPr txBox="1"/>
                  <p:nvPr/>
                </p:nvSpPr>
                <p:spPr>
                  <a:xfrm>
                    <a:off x="3992471" y="4645018"/>
                    <a:ext cx="1548544" cy="84397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400" dirty="0"/>
                      <a:t>Individual GHGs</a:t>
                    </a:r>
                  </a:p>
                </p:txBody>
              </p:sp>
            </p:grpSp>
            <p:grpSp>
              <p:nvGrpSpPr>
                <p:cNvPr id="20" name="Group 19">
                  <a:extLst>
                    <a:ext uri="{FF2B5EF4-FFF2-40B4-BE49-F238E27FC236}">
                      <a16:creationId xmlns:a16="http://schemas.microsoft.com/office/drawing/2014/main" id="{881881CE-D1FC-0B43-B070-3F17437F3AC8}"/>
                    </a:ext>
                  </a:extLst>
                </p:cNvPr>
                <p:cNvGrpSpPr/>
                <p:nvPr/>
              </p:nvGrpSpPr>
              <p:grpSpPr>
                <a:xfrm>
                  <a:off x="4586707" y="3075709"/>
                  <a:ext cx="1241317" cy="905780"/>
                  <a:chOff x="4657960" y="4336472"/>
                  <a:chExt cx="1241317" cy="905780"/>
                </a:xfrm>
              </p:grpSpPr>
              <p:sp>
                <p:nvSpPr>
                  <p:cNvPr id="21" name="Left Brace 20">
                    <a:extLst>
                      <a:ext uri="{FF2B5EF4-FFF2-40B4-BE49-F238E27FC236}">
                        <a16:creationId xmlns:a16="http://schemas.microsoft.com/office/drawing/2014/main" id="{BD099366-6DE0-BE45-BC80-76B781A3D3E0}"/>
                      </a:ext>
                    </a:extLst>
                  </p:cNvPr>
                  <p:cNvSpPr/>
                  <p:nvPr/>
                </p:nvSpPr>
                <p:spPr>
                  <a:xfrm>
                    <a:off x="5415388" y="4336472"/>
                    <a:ext cx="296646" cy="788074"/>
                  </a:xfrm>
                  <a:prstGeom prst="leftBrace">
                    <a:avLst/>
                  </a:prstGeom>
                  <a:ln w="635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4B71F679-94C3-EB41-A5B8-9C596692A32E}"/>
                      </a:ext>
                    </a:extLst>
                  </p:cNvPr>
                  <p:cNvSpPr txBox="1"/>
                  <p:nvPr/>
                </p:nvSpPr>
                <p:spPr>
                  <a:xfrm>
                    <a:off x="4657960" y="4411255"/>
                    <a:ext cx="1241317" cy="83099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400" dirty="0"/>
                      <a:t>Total GHG</a:t>
                    </a:r>
                  </a:p>
                </p:txBody>
              </p:sp>
            </p:grpSp>
          </p:grpSp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2EAEE8DD-1584-8F49-93C5-4243A1696BB9}"/>
                  </a:ext>
                </a:extLst>
              </p:cNvPr>
              <p:cNvSpPr/>
              <p:nvPr/>
            </p:nvSpPr>
            <p:spPr>
              <a:xfrm>
                <a:off x="7229476" y="4467818"/>
                <a:ext cx="314324" cy="256582"/>
              </a:xfrm>
              <a:prstGeom prst="rect">
                <a:avLst/>
              </a:prstGeom>
              <a:solidFill>
                <a:srgbClr val="FF0000">
                  <a:alpha val="49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7ECBC53-B4A3-7A4D-9CCF-AA7D7A4D8F59}"/>
                </a:ext>
              </a:extLst>
            </p:cNvPr>
            <p:cNvGrpSpPr/>
            <p:nvPr/>
          </p:nvGrpSpPr>
          <p:grpSpPr>
            <a:xfrm>
              <a:off x="7451726" y="4425950"/>
              <a:ext cx="3889374" cy="461665"/>
              <a:chOff x="7451726" y="4425950"/>
              <a:chExt cx="3889374" cy="461665"/>
            </a:xfrm>
          </p:grpSpPr>
          <p:cxnSp>
            <p:nvCxnSpPr>
              <p:cNvPr id="5" name="Straight Arrow Connector 4">
                <a:extLst>
                  <a:ext uri="{FF2B5EF4-FFF2-40B4-BE49-F238E27FC236}">
                    <a16:creationId xmlns:a16="http://schemas.microsoft.com/office/drawing/2014/main" id="{2374CA50-AEC7-3244-B8C1-AF792A427AA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451726" y="4618599"/>
                <a:ext cx="1882774" cy="0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4AC83B1-92F3-1B4A-85A8-45A7DA5A5DE7}"/>
                  </a:ext>
                </a:extLst>
              </p:cNvPr>
              <p:cNvSpPr txBox="1"/>
              <p:nvPr/>
            </p:nvSpPr>
            <p:spPr>
              <a:xfrm>
                <a:off x="9334500" y="4425950"/>
                <a:ext cx="20066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CO</a:t>
                </a:r>
                <a:r>
                  <a:rPr lang="en-US" sz="2400" baseline="-25000" dirty="0"/>
                  <a:t>2</a:t>
                </a:r>
                <a:r>
                  <a:rPr lang="en-US" sz="2400" dirty="0"/>
                  <a:t> bend!</a:t>
                </a:r>
              </a:p>
            </p:txBody>
          </p: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2FB2B0B-C4D1-5941-86F4-3D5DC84507C6}"/>
                </a:ext>
              </a:extLst>
            </p:cNvPr>
            <p:cNvSpPr txBox="1"/>
            <p:nvPr/>
          </p:nvSpPr>
          <p:spPr>
            <a:xfrm>
              <a:off x="9486900" y="4121150"/>
              <a:ext cx="20066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H</a:t>
              </a:r>
              <a:r>
                <a:rPr lang="en-US" sz="2400" baseline="-25000" dirty="0"/>
                <a:t>2</a:t>
              </a:r>
              <a:r>
                <a:rPr lang="en-US" sz="2400" dirty="0"/>
                <a:t>O bend!</a:t>
              </a:r>
            </a:p>
          </p:txBody>
        </p: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DAE1C903-E483-F647-902B-51D4FD066510}"/>
              </a:ext>
            </a:extLst>
          </p:cNvPr>
          <p:cNvSpPr/>
          <p:nvPr/>
        </p:nvSpPr>
        <p:spPr>
          <a:xfrm>
            <a:off x="5680076" y="3059020"/>
            <a:ext cx="314324" cy="931503"/>
          </a:xfrm>
          <a:prstGeom prst="rect">
            <a:avLst/>
          </a:prstGeom>
          <a:solidFill>
            <a:srgbClr val="FF0000">
              <a:alpha val="4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309CBBF-CA94-2B43-BEA4-3A84FAD85002}"/>
                  </a:ext>
                </a:extLst>
              </p:cNvPr>
              <p:cNvSpPr txBox="1"/>
              <p:nvPr/>
            </p:nvSpPr>
            <p:spPr>
              <a:xfrm>
                <a:off x="7567665" y="1167190"/>
                <a:ext cx="4448070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As it turns out, a warmer Earth also holds more water vapor in the atmosphere, narrowing the blue side (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12 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2400" dirty="0"/>
                  <a:t>) of the window</a:t>
                </a: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309CBBF-CA94-2B43-BEA4-3A84FAD850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7665" y="1167190"/>
                <a:ext cx="4448070" cy="1569660"/>
              </a:xfrm>
              <a:prstGeom prst="rect">
                <a:avLst/>
              </a:prstGeom>
              <a:blipFill>
                <a:blip r:embed="rId3"/>
                <a:stretch>
                  <a:fillRect l="-1989" t="-3200"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ectangle 29">
            <a:extLst>
              <a:ext uri="{FF2B5EF4-FFF2-40B4-BE49-F238E27FC236}">
                <a16:creationId xmlns:a16="http://schemas.microsoft.com/office/drawing/2014/main" id="{637AB857-924D-9343-A215-6EB06AB1DE86}"/>
              </a:ext>
            </a:extLst>
          </p:cNvPr>
          <p:cNvSpPr/>
          <p:nvPr/>
        </p:nvSpPr>
        <p:spPr>
          <a:xfrm>
            <a:off x="4927812" y="4169368"/>
            <a:ext cx="435924" cy="256582"/>
          </a:xfrm>
          <a:prstGeom prst="rect">
            <a:avLst/>
          </a:prstGeom>
          <a:solidFill>
            <a:schemeClr val="accent1">
              <a:alpha val="4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33D7778-51F7-D74F-97CB-28A900A452F8}"/>
              </a:ext>
            </a:extLst>
          </p:cNvPr>
          <p:cNvCxnSpPr>
            <a:cxnSpLocks/>
          </p:cNvCxnSpPr>
          <p:nvPr/>
        </p:nvCxnSpPr>
        <p:spPr>
          <a:xfrm flipH="1">
            <a:off x="5363737" y="4313799"/>
            <a:ext cx="2573764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FE5211D3-3481-274A-B13D-EDDFBEA22D60}"/>
              </a:ext>
            </a:extLst>
          </p:cNvPr>
          <p:cNvSpPr/>
          <p:nvPr/>
        </p:nvSpPr>
        <p:spPr>
          <a:xfrm>
            <a:off x="4927814" y="3059020"/>
            <a:ext cx="435924" cy="915103"/>
          </a:xfrm>
          <a:prstGeom prst="rect">
            <a:avLst/>
          </a:prstGeom>
          <a:solidFill>
            <a:schemeClr val="accent1">
              <a:alpha val="4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4189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245</TotalTime>
  <Words>705</Words>
  <Application>Microsoft Macintosh PowerPoint</Application>
  <PresentationFormat>Widescreen</PresentationFormat>
  <Paragraphs>93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How the bend and asymmetric stretch appear in atmospheric spectra</vt:lpstr>
      <vt:lpstr>The 8-12 micrometer atmospheric window </vt:lpstr>
      <vt:lpstr>What’s the effect of increasing CO2?</vt:lpstr>
      <vt:lpstr>What’s the effect of increasing CO2?</vt:lpstr>
      <vt:lpstr>What’s the effect of increasing CO2?</vt:lpstr>
      <vt:lpstr>What’s the effect of increasing CO2?</vt:lpstr>
      <vt:lpstr>What’s the effect of increasing CO2?</vt:lpstr>
      <vt:lpstr>What’s the effect of increasing CO2?</vt:lpstr>
      <vt:lpstr>Consequences of a narrower 8-12 window</vt:lpstr>
      <vt:lpstr>Consequences of a narrower 8-12 window</vt:lpstr>
      <vt:lpstr>Consequences of a narrower 8-12 window</vt:lpstr>
      <vt:lpstr>Consequences of a narrower 8-12 window</vt:lpstr>
      <vt:lpstr>Consequences of a narrower 8-12 window</vt:lpstr>
      <vt:lpstr>PowerPoint Presentation</vt:lpstr>
      <vt:lpstr>PowerPoint Presentation</vt:lpstr>
      <vt:lpstr>PowerPoint Presentation</vt:lpstr>
      <vt:lpstr>Other greenhouse gases</vt:lpstr>
      <vt:lpstr>PowerPoint Presentation</vt:lpstr>
      <vt:lpstr>PowerPoint Presentation</vt:lpstr>
      <vt:lpstr>Challenge question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Steven Neshyba</dc:creator>
  <cp:lastModifiedBy>Steven</cp:lastModifiedBy>
  <cp:revision>37</cp:revision>
  <dcterms:created xsi:type="dcterms:W3CDTF">2021-03-05T16:11:07Z</dcterms:created>
  <dcterms:modified xsi:type="dcterms:W3CDTF">2022-03-04T22:46:08Z</dcterms:modified>
</cp:coreProperties>
</file>